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3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4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theme/theme5.xml" ContentType="application/vnd.openxmlformats-officedocument.theme+xml"/>
  <Override PartName="/ppt/slideLayouts/slideLayout11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66" r:id="rId1"/>
    <p:sldMasterId id="2147483767" r:id="rId2"/>
    <p:sldMasterId id="2147483768" r:id="rId3"/>
    <p:sldMasterId id="2147483769" r:id="rId4"/>
    <p:sldMasterId id="2147483770" r:id="rId5"/>
    <p:sldMasterId id="2147483771" r:id="rId6"/>
  </p:sldMasterIdLst>
  <p:notesMasterIdLst>
    <p:notesMasterId r:id="rId33"/>
  </p:notesMasterIdLst>
  <p:sldIdLst>
    <p:sldId id="256" r:id="rId7"/>
    <p:sldId id="259" r:id="rId8"/>
    <p:sldId id="270" r:id="rId9"/>
    <p:sldId id="278" r:id="rId10"/>
    <p:sldId id="280" r:id="rId11"/>
    <p:sldId id="321" r:id="rId12"/>
    <p:sldId id="320" r:id="rId13"/>
    <p:sldId id="315" r:id="rId14"/>
    <p:sldId id="316" r:id="rId15"/>
    <p:sldId id="322" r:id="rId16"/>
    <p:sldId id="257" r:id="rId17"/>
    <p:sldId id="258" r:id="rId18"/>
    <p:sldId id="323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319" r:id="rId30"/>
    <p:sldId id="317" r:id="rId31"/>
    <p:sldId id="318" r:id="rId32"/>
  </p:sldIdLst>
  <p:sldSz cx="9144000" cy="5143500" type="screen16x9"/>
  <p:notesSz cx="6858000" cy="9144000"/>
  <p:embeddedFontLst>
    <p:embeddedFont>
      <p:font typeface="Helvetica Neue" panose="02000503000000020004" pitchFamily="2" charset="0"/>
      <p:regular r:id="rId34"/>
      <p:bold r:id="rId35"/>
      <p:italic r:id="rId36"/>
      <p:boldItalic r:id="rId37"/>
    </p:embeddedFont>
    <p:embeddedFont>
      <p:font typeface="Helvetica Neue Light" panose="02000403000000020004" pitchFamily="2" charset="0"/>
      <p:regular r:id="rId38"/>
      <p:bold r:id="rId39"/>
      <p:italic r:id="rId40"/>
      <p:boldItalic r:id="rId41"/>
    </p:embeddedFont>
    <p:embeddedFont>
      <p:font typeface="Open Sans" panose="020B0606030504020204" pitchFamily="34" charset="0"/>
      <p:regular r:id="rId42"/>
      <p:bold r:id="rId43"/>
      <p:italic r:id="rId44"/>
      <p:boldItalic r:id="rId45"/>
    </p:embeddedFont>
    <p:embeddedFont>
      <p:font typeface="Tahoma" panose="020B0604030504040204" pitchFamily="34" charset="0"/>
      <p:regular r:id="rId46"/>
      <p:bold r:id="rId47"/>
    </p:embeddedFont>
    <p:embeddedFont>
      <p:font typeface="Verdana" panose="020B0604030504040204" pitchFamily="3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4C434E-1873-844D-9018-F3AE71EDE49D}" v="40" dt="2026-01-20T03:10:20.911"/>
  </p1510:revLst>
</p1510:revInfo>
</file>

<file path=ppt/tableStyles.xml><?xml version="1.0" encoding="utf-8"?>
<a:tblStyleLst xmlns:a="http://schemas.openxmlformats.org/drawingml/2006/main" def="{4E223B54-F7AB-44D8-B568-2D06C1BD706B}">
  <a:tblStyle styleId="{4E223B54-F7AB-44D8-B568-2D06C1BD706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507DD99B-2BB4-4398-A326-07AE5B1313AD}" styleName="Table_1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299768DA-C3B5-4A11-9981-CC50F2502BB2}" styleName="Table_2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52"/>
    <p:restoredTop sz="90000"/>
  </p:normalViewPr>
  <p:slideViewPr>
    <p:cSldViewPr snapToGrid="0">
      <p:cViewPr>
        <p:scale>
          <a:sx n="163" d="100"/>
          <a:sy n="163" d="100"/>
        </p:scale>
        <p:origin x="1216" y="5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tableStyles" Target="tableStyle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microsoft.com/office/2016/11/relationships/changesInfo" Target="changesInfos/changesInfo1.xml"/><Relationship Id="rId8" Type="http://schemas.openxmlformats.org/officeDocument/2006/relationships/slide" Target="slides/slide2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4.xml"/><Relationship Id="rId41" Type="http://schemas.openxmlformats.org/officeDocument/2006/relationships/font" Target="fonts/font8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microsoft.com/office/2015/10/relationships/revisionInfo" Target="revisionInfo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11.fntdata"/><Relationship Id="rId5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bdi Ibrahim" userId="342db594-e97c-4ecb-a17c-85e507a47db6" providerId="ADAL" clId="{65214466-6379-5358-8196-3EBC27B5CFE2}"/>
    <pc:docChg chg="undo custSel addSld delSld modSld">
      <pc:chgData name="Abdi Ibrahim" userId="342db594-e97c-4ecb-a17c-85e507a47db6" providerId="ADAL" clId="{65214466-6379-5358-8196-3EBC27B5CFE2}" dt="2026-01-20T03:10:22.068" v="842" actId="20577"/>
      <pc:docMkLst>
        <pc:docMk/>
      </pc:docMkLst>
      <pc:sldChg chg="modSp mod">
        <pc:chgData name="Abdi Ibrahim" userId="342db594-e97c-4ecb-a17c-85e507a47db6" providerId="ADAL" clId="{65214466-6379-5358-8196-3EBC27B5CFE2}" dt="2026-01-18T21:17:38.348" v="631" actId="20577"/>
        <pc:sldMkLst>
          <pc:docMk/>
          <pc:sldMk cId="0" sldId="256"/>
        </pc:sldMkLst>
        <pc:spChg chg="mod">
          <ac:chgData name="Abdi Ibrahim" userId="342db594-e97c-4ecb-a17c-85e507a47db6" providerId="ADAL" clId="{65214466-6379-5358-8196-3EBC27B5CFE2}" dt="2026-01-18T21:17:38.348" v="631" actId="20577"/>
          <ac:spMkLst>
            <pc:docMk/>
            <pc:sldMk cId="0" sldId="256"/>
            <ac:spMk id="448" creationId="{00000000-0000-0000-0000-000000000000}"/>
          </ac:spMkLst>
        </pc:spChg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57"/>
        </pc:sldMkLst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58"/>
        </pc:sldMkLst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60"/>
        </pc:sldMkLst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61"/>
        </pc:sldMkLst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62"/>
        </pc:sldMkLst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63"/>
        </pc:sldMkLst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64"/>
        </pc:sldMkLst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65"/>
        </pc:sldMkLst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66"/>
        </pc:sldMkLst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67"/>
        </pc:sldMkLst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68"/>
        </pc:sldMkLst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269"/>
        </pc:sldMkLst>
      </pc:sldChg>
      <pc:sldChg chg="modSp mod">
        <pc:chgData name="Abdi Ibrahim" userId="342db594-e97c-4ecb-a17c-85e507a47db6" providerId="ADAL" clId="{65214466-6379-5358-8196-3EBC27B5CFE2}" dt="2026-01-20T00:54:33.098" v="740" actId="20577"/>
        <pc:sldMkLst>
          <pc:docMk/>
          <pc:sldMk cId="0" sldId="278"/>
        </pc:sldMkLst>
        <pc:spChg chg="mod">
          <ac:chgData name="Abdi Ibrahim" userId="342db594-e97c-4ecb-a17c-85e507a47db6" providerId="ADAL" clId="{65214466-6379-5358-8196-3EBC27B5CFE2}" dt="2026-01-20T00:53:39.533" v="731" actId="20577"/>
          <ac:spMkLst>
            <pc:docMk/>
            <pc:sldMk cId="0" sldId="278"/>
            <ac:spMk id="681" creationId="{00000000-0000-0000-0000-000000000000}"/>
          </ac:spMkLst>
        </pc:spChg>
        <pc:spChg chg="mod">
          <ac:chgData name="Abdi Ibrahim" userId="342db594-e97c-4ecb-a17c-85e507a47db6" providerId="ADAL" clId="{65214466-6379-5358-8196-3EBC27B5CFE2}" dt="2026-01-18T20:55:28.624" v="19" actId="1076"/>
          <ac:spMkLst>
            <pc:docMk/>
            <pc:sldMk cId="0" sldId="278"/>
            <ac:spMk id="684" creationId="{00000000-0000-0000-0000-000000000000}"/>
          </ac:spMkLst>
        </pc:spChg>
        <pc:graphicFrameChg chg="modGraphic">
          <ac:chgData name="Abdi Ibrahim" userId="342db594-e97c-4ecb-a17c-85e507a47db6" providerId="ADAL" clId="{65214466-6379-5358-8196-3EBC27B5CFE2}" dt="2026-01-20T00:54:33.098" v="740" actId="20577"/>
          <ac:graphicFrameMkLst>
            <pc:docMk/>
            <pc:sldMk cId="0" sldId="278"/>
            <ac:graphicFrameMk id="683" creationId="{00000000-0000-0000-0000-000000000000}"/>
          </ac:graphicFrameMkLst>
        </pc:graphicFrameChg>
      </pc:sldChg>
      <pc:sldChg chg="addSp delSp modSp mod">
        <pc:chgData name="Abdi Ibrahim" userId="342db594-e97c-4ecb-a17c-85e507a47db6" providerId="ADAL" clId="{65214466-6379-5358-8196-3EBC27B5CFE2}" dt="2026-01-20T00:46:40.453" v="727" actId="20577"/>
        <pc:sldMkLst>
          <pc:docMk/>
          <pc:sldMk cId="0" sldId="280"/>
        </pc:sldMkLst>
        <pc:spChg chg="mod">
          <ac:chgData name="Abdi Ibrahim" userId="342db594-e97c-4ecb-a17c-85e507a47db6" providerId="ADAL" clId="{65214466-6379-5358-8196-3EBC27B5CFE2}" dt="2026-01-18T20:54:05.355" v="5" actId="1076"/>
          <ac:spMkLst>
            <pc:docMk/>
            <pc:sldMk cId="0" sldId="280"/>
            <ac:spMk id="728" creationId="{00000000-0000-0000-0000-000000000000}"/>
          </ac:spMkLst>
        </pc:spChg>
        <pc:spChg chg="mod">
          <ac:chgData name="Abdi Ibrahim" userId="342db594-e97c-4ecb-a17c-85e507a47db6" providerId="ADAL" clId="{65214466-6379-5358-8196-3EBC27B5CFE2}" dt="2026-01-20T00:46:40.453" v="727" actId="20577"/>
          <ac:spMkLst>
            <pc:docMk/>
            <pc:sldMk cId="0" sldId="280"/>
            <ac:spMk id="730" creationId="{00000000-0000-0000-0000-000000000000}"/>
          </ac:spMkLst>
        </pc:spChg>
        <pc:spChg chg="add del mod">
          <ac:chgData name="Abdi Ibrahim" userId="342db594-e97c-4ecb-a17c-85e507a47db6" providerId="ADAL" clId="{65214466-6379-5358-8196-3EBC27B5CFE2}" dt="2026-01-18T20:53:47.934" v="2" actId="207"/>
          <ac:spMkLst>
            <pc:docMk/>
            <pc:sldMk cId="0" sldId="280"/>
            <ac:spMk id="731" creationId="{00000000-0000-0000-0000-000000000000}"/>
          </ac:spMkLst>
        </pc:spChg>
      </pc:sldChg>
      <pc:sldChg chg="addSp delSp modSp del mod">
        <pc:chgData name="Abdi Ibrahim" userId="342db594-e97c-4ecb-a17c-85e507a47db6" providerId="ADAL" clId="{65214466-6379-5358-8196-3EBC27B5CFE2}" dt="2026-01-20T00:39:48.064" v="683" actId="2696"/>
        <pc:sldMkLst>
          <pc:docMk/>
          <pc:sldMk cId="0" sldId="281"/>
        </pc:sldMkLst>
      </pc:sldChg>
      <pc:sldChg chg="modSp mod">
        <pc:chgData name="Abdi Ibrahim" userId="342db594-e97c-4ecb-a17c-85e507a47db6" providerId="ADAL" clId="{65214466-6379-5358-8196-3EBC27B5CFE2}" dt="2026-01-20T03:10:22.068" v="842" actId="20577"/>
        <pc:sldMkLst>
          <pc:docMk/>
          <pc:sldMk cId="0" sldId="316"/>
        </pc:sldMkLst>
        <pc:spChg chg="mod">
          <ac:chgData name="Abdi Ibrahim" userId="342db594-e97c-4ecb-a17c-85e507a47db6" providerId="ADAL" clId="{65214466-6379-5358-8196-3EBC27B5CFE2}" dt="2026-01-20T03:10:22.068" v="842" actId="20577"/>
          <ac:spMkLst>
            <pc:docMk/>
            <pc:sldMk cId="0" sldId="316"/>
            <ac:spMk id="593" creationId="{00000000-0000-0000-0000-000000000000}"/>
          </ac:spMkLst>
        </pc:spChg>
        <pc:spChg chg="mod">
          <ac:chgData name="Abdi Ibrahim" userId="342db594-e97c-4ecb-a17c-85e507a47db6" providerId="ADAL" clId="{65214466-6379-5358-8196-3EBC27B5CFE2}" dt="2026-01-20T02:39:42.135" v="818" actId="20577"/>
          <ac:spMkLst>
            <pc:docMk/>
            <pc:sldMk cId="0" sldId="316"/>
            <ac:spMk id="594" creationId="{00000000-0000-0000-0000-000000000000}"/>
          </ac:spMkLst>
        </pc:spChg>
      </pc:sldChg>
      <pc:sldChg chg="modSp mod">
        <pc:chgData name="Abdi Ibrahim" userId="342db594-e97c-4ecb-a17c-85e507a47db6" providerId="ADAL" clId="{65214466-6379-5358-8196-3EBC27B5CFE2}" dt="2026-01-20T00:42:07.626" v="686" actId="20577"/>
        <pc:sldMkLst>
          <pc:docMk/>
          <pc:sldMk cId="0" sldId="319"/>
        </pc:sldMkLst>
        <pc:spChg chg="mod">
          <ac:chgData name="Abdi Ibrahim" userId="342db594-e97c-4ecb-a17c-85e507a47db6" providerId="ADAL" clId="{65214466-6379-5358-8196-3EBC27B5CFE2}" dt="2026-01-20T00:42:07.626" v="686" actId="20577"/>
          <ac:spMkLst>
            <pc:docMk/>
            <pc:sldMk cId="0" sldId="319"/>
            <ac:spMk id="684" creationId="{00000000-0000-0000-0000-000000000000}"/>
          </ac:spMkLst>
        </pc:spChg>
      </pc:sldChg>
      <pc:sldChg chg="addSp delSp modSp add mod">
        <pc:chgData name="Abdi Ibrahim" userId="342db594-e97c-4ecb-a17c-85e507a47db6" providerId="ADAL" clId="{65214466-6379-5358-8196-3EBC27B5CFE2}" dt="2026-01-20T00:35:45.193" v="662" actId="1076"/>
        <pc:sldMkLst>
          <pc:docMk/>
          <pc:sldMk cId="848507000" sldId="320"/>
        </pc:sldMkLst>
        <pc:spChg chg="del">
          <ac:chgData name="Abdi Ibrahim" userId="342db594-e97c-4ecb-a17c-85e507a47db6" providerId="ADAL" clId="{65214466-6379-5358-8196-3EBC27B5CFE2}" dt="2026-01-20T00:35:40.965" v="660" actId="478"/>
          <ac:spMkLst>
            <pc:docMk/>
            <pc:sldMk cId="848507000" sldId="320"/>
            <ac:spMk id="736" creationId="{7A1B8370-8C09-8A78-F7BD-4D0B7C464AA9}"/>
          </ac:spMkLst>
        </pc:spChg>
        <pc:spChg chg="mod">
          <ac:chgData name="Abdi Ibrahim" userId="342db594-e97c-4ecb-a17c-85e507a47db6" providerId="ADAL" clId="{65214466-6379-5358-8196-3EBC27B5CFE2}" dt="2026-01-20T00:35:37.049" v="659" actId="14100"/>
          <ac:spMkLst>
            <pc:docMk/>
            <pc:sldMk cId="848507000" sldId="320"/>
            <ac:spMk id="739" creationId="{035BB6B6-8325-EEDA-DAA5-06E92DCD543F}"/>
          </ac:spMkLst>
        </pc:spChg>
        <pc:spChg chg="del">
          <ac:chgData name="Abdi Ibrahim" userId="342db594-e97c-4ecb-a17c-85e507a47db6" providerId="ADAL" clId="{65214466-6379-5358-8196-3EBC27B5CFE2}" dt="2026-01-20T00:35:40.965" v="660" actId="478"/>
          <ac:spMkLst>
            <pc:docMk/>
            <pc:sldMk cId="848507000" sldId="320"/>
            <ac:spMk id="746" creationId="{7CE78847-CA3F-D130-8ACF-4DCAAB702C40}"/>
          </ac:spMkLst>
        </pc:spChg>
        <pc:spChg chg="del">
          <ac:chgData name="Abdi Ibrahim" userId="342db594-e97c-4ecb-a17c-85e507a47db6" providerId="ADAL" clId="{65214466-6379-5358-8196-3EBC27B5CFE2}" dt="2026-01-20T00:35:40.965" v="660" actId="478"/>
          <ac:spMkLst>
            <pc:docMk/>
            <pc:sldMk cId="848507000" sldId="320"/>
            <ac:spMk id="747" creationId="{B3BA4F81-465E-BE5D-FC2A-48CC4FE8CBAD}"/>
          </ac:spMkLst>
        </pc:spChg>
        <pc:spChg chg="del">
          <ac:chgData name="Abdi Ibrahim" userId="342db594-e97c-4ecb-a17c-85e507a47db6" providerId="ADAL" clId="{65214466-6379-5358-8196-3EBC27B5CFE2}" dt="2026-01-20T00:35:40.965" v="660" actId="478"/>
          <ac:spMkLst>
            <pc:docMk/>
            <pc:sldMk cId="848507000" sldId="320"/>
            <ac:spMk id="803" creationId="{EAFF8EA5-0619-C629-1BD2-98A1CD17E6FE}"/>
          </ac:spMkLst>
        </pc:spChg>
        <pc:spChg chg="del">
          <ac:chgData name="Abdi Ibrahim" userId="342db594-e97c-4ecb-a17c-85e507a47db6" providerId="ADAL" clId="{65214466-6379-5358-8196-3EBC27B5CFE2}" dt="2026-01-20T00:35:40.965" v="660" actId="478"/>
          <ac:spMkLst>
            <pc:docMk/>
            <pc:sldMk cId="848507000" sldId="320"/>
            <ac:spMk id="805" creationId="{6A946D62-6531-D0D3-F52E-A1D0A3745942}"/>
          </ac:spMkLst>
        </pc:spChg>
        <pc:spChg chg="del">
          <ac:chgData name="Abdi Ibrahim" userId="342db594-e97c-4ecb-a17c-85e507a47db6" providerId="ADAL" clId="{65214466-6379-5358-8196-3EBC27B5CFE2}" dt="2026-01-20T00:35:40.965" v="660" actId="478"/>
          <ac:spMkLst>
            <pc:docMk/>
            <pc:sldMk cId="848507000" sldId="320"/>
            <ac:spMk id="816" creationId="{706AD147-204E-086D-B4DA-A305A7B37F1F}"/>
          </ac:spMkLst>
        </pc:spChg>
        <pc:spChg chg="del">
          <ac:chgData name="Abdi Ibrahim" userId="342db594-e97c-4ecb-a17c-85e507a47db6" providerId="ADAL" clId="{65214466-6379-5358-8196-3EBC27B5CFE2}" dt="2026-01-20T00:35:40.965" v="660" actId="478"/>
          <ac:spMkLst>
            <pc:docMk/>
            <pc:sldMk cId="848507000" sldId="320"/>
            <ac:spMk id="820" creationId="{802277A9-5A14-B57E-C9E5-1964DE2FAA1D}"/>
          </ac:spMkLst>
        </pc:spChg>
        <pc:spChg chg="del">
          <ac:chgData name="Abdi Ibrahim" userId="342db594-e97c-4ecb-a17c-85e507a47db6" providerId="ADAL" clId="{65214466-6379-5358-8196-3EBC27B5CFE2}" dt="2026-01-20T00:35:40.965" v="660" actId="478"/>
          <ac:spMkLst>
            <pc:docMk/>
            <pc:sldMk cId="848507000" sldId="320"/>
            <ac:spMk id="821" creationId="{14861384-9332-B9CB-12DF-FADCA37CD000}"/>
          </ac:spMkLst>
        </pc:spChg>
        <pc:spChg chg="del">
          <ac:chgData name="Abdi Ibrahim" userId="342db594-e97c-4ecb-a17c-85e507a47db6" providerId="ADAL" clId="{65214466-6379-5358-8196-3EBC27B5CFE2}" dt="2026-01-20T00:35:40.965" v="660" actId="478"/>
          <ac:spMkLst>
            <pc:docMk/>
            <pc:sldMk cId="848507000" sldId="320"/>
            <ac:spMk id="822" creationId="{97572927-CFD3-57BC-C84D-39B1718D20EA}"/>
          </ac:spMkLst>
        </pc:spChg>
        <pc:spChg chg="del">
          <ac:chgData name="Abdi Ibrahim" userId="342db594-e97c-4ecb-a17c-85e507a47db6" providerId="ADAL" clId="{65214466-6379-5358-8196-3EBC27B5CFE2}" dt="2026-01-20T00:35:40.965" v="660" actId="478"/>
          <ac:spMkLst>
            <pc:docMk/>
            <pc:sldMk cId="848507000" sldId="320"/>
            <ac:spMk id="823" creationId="{1B5D5944-2699-A537-2C19-725FEE8C28EE}"/>
          </ac:spMkLst>
        </pc:spChg>
        <pc:picChg chg="add mod">
          <ac:chgData name="Abdi Ibrahim" userId="342db594-e97c-4ecb-a17c-85e507a47db6" providerId="ADAL" clId="{65214466-6379-5358-8196-3EBC27B5CFE2}" dt="2026-01-20T00:35:45.193" v="662" actId="1076"/>
          <ac:picMkLst>
            <pc:docMk/>
            <pc:sldMk cId="848507000" sldId="320"/>
            <ac:picMk id="2" creationId="{158D6548-B047-C094-733E-BA4943A43D62}"/>
          </ac:picMkLst>
        </pc:picChg>
      </pc:sldChg>
      <pc:sldChg chg="addSp delSp modSp add mod">
        <pc:chgData name="Abdi Ibrahim" userId="342db594-e97c-4ecb-a17c-85e507a47db6" providerId="ADAL" clId="{65214466-6379-5358-8196-3EBC27B5CFE2}" dt="2026-01-20T02:47:37.420" v="829" actId="1076"/>
        <pc:sldMkLst>
          <pc:docMk/>
          <pc:sldMk cId="3879501664" sldId="321"/>
        </pc:sldMkLst>
        <pc:spChg chg="add mod">
          <ac:chgData name="Abdi Ibrahim" userId="342db594-e97c-4ecb-a17c-85e507a47db6" providerId="ADAL" clId="{65214466-6379-5358-8196-3EBC27B5CFE2}" dt="2026-01-20T02:47:12.144" v="827" actId="1076"/>
          <ac:spMkLst>
            <pc:docMk/>
            <pc:sldMk cId="3879501664" sldId="321"/>
            <ac:spMk id="3" creationId="{5931BF5D-6791-0E74-4362-F8A0FF7B3220}"/>
          </ac:spMkLst>
        </pc:spChg>
        <pc:spChg chg="add mod">
          <ac:chgData name="Abdi Ibrahim" userId="342db594-e97c-4ecb-a17c-85e507a47db6" providerId="ADAL" clId="{65214466-6379-5358-8196-3EBC27B5CFE2}" dt="2026-01-20T02:47:12.144" v="827" actId="1076"/>
          <ac:spMkLst>
            <pc:docMk/>
            <pc:sldMk cId="3879501664" sldId="321"/>
            <ac:spMk id="4" creationId="{6710A877-1FC1-5300-66EF-274E61E41370}"/>
          </ac:spMkLst>
        </pc:spChg>
        <pc:spChg chg="mod">
          <ac:chgData name="Abdi Ibrahim" userId="342db594-e97c-4ecb-a17c-85e507a47db6" providerId="ADAL" clId="{65214466-6379-5358-8196-3EBC27B5CFE2}" dt="2026-01-20T00:37:03.133" v="664" actId="1076"/>
          <ac:spMkLst>
            <pc:docMk/>
            <pc:sldMk cId="3879501664" sldId="321"/>
            <ac:spMk id="739" creationId="{51C820F2-018B-D520-E77A-AD07B8CD604B}"/>
          </ac:spMkLst>
        </pc:spChg>
        <pc:spChg chg="mod">
          <ac:chgData name="Abdi Ibrahim" userId="342db594-e97c-4ecb-a17c-85e507a47db6" providerId="ADAL" clId="{65214466-6379-5358-8196-3EBC27B5CFE2}" dt="2026-01-20T00:43:53.421" v="693" actId="1076"/>
          <ac:spMkLst>
            <pc:docMk/>
            <pc:sldMk cId="3879501664" sldId="321"/>
            <ac:spMk id="741" creationId="{FCC85172-3B6B-1584-7339-9D256A84BDAE}"/>
          </ac:spMkLst>
        </pc:spChg>
        <pc:spChg chg="mod">
          <ac:chgData name="Abdi Ibrahim" userId="342db594-e97c-4ecb-a17c-85e507a47db6" providerId="ADAL" clId="{65214466-6379-5358-8196-3EBC27B5CFE2}" dt="2026-01-20T02:46:58.767" v="826" actId="1076"/>
          <ac:spMkLst>
            <pc:docMk/>
            <pc:sldMk cId="3879501664" sldId="321"/>
            <ac:spMk id="742" creationId="{89145565-FFEA-57CD-A2A6-1B198444E134}"/>
          </ac:spMkLst>
        </pc:spChg>
        <pc:spChg chg="mod">
          <ac:chgData name="Abdi Ibrahim" userId="342db594-e97c-4ecb-a17c-85e507a47db6" providerId="ADAL" clId="{65214466-6379-5358-8196-3EBC27B5CFE2}" dt="2026-01-20T02:46:58.767" v="826" actId="1076"/>
          <ac:spMkLst>
            <pc:docMk/>
            <pc:sldMk cId="3879501664" sldId="321"/>
            <ac:spMk id="743" creationId="{CBBE4409-081B-38A6-5BFC-6AFFEBE89901}"/>
          </ac:spMkLst>
        </pc:spChg>
        <pc:spChg chg="mod">
          <ac:chgData name="Abdi Ibrahim" userId="342db594-e97c-4ecb-a17c-85e507a47db6" providerId="ADAL" clId="{65214466-6379-5358-8196-3EBC27B5CFE2}" dt="2026-01-20T02:47:33.605" v="828" actId="1076"/>
          <ac:spMkLst>
            <pc:docMk/>
            <pc:sldMk cId="3879501664" sldId="321"/>
            <ac:spMk id="744" creationId="{D871A5A2-C584-D6AC-E1C4-583EE0FAB0E6}"/>
          </ac:spMkLst>
        </pc:spChg>
        <pc:spChg chg="mod">
          <ac:chgData name="Abdi Ibrahim" userId="342db594-e97c-4ecb-a17c-85e507a47db6" providerId="ADAL" clId="{65214466-6379-5358-8196-3EBC27B5CFE2}" dt="2026-01-20T02:47:37.420" v="829" actId="1076"/>
          <ac:spMkLst>
            <pc:docMk/>
            <pc:sldMk cId="3879501664" sldId="321"/>
            <ac:spMk id="745" creationId="{6F9B2719-BDCF-322B-C806-E108E5D2983E}"/>
          </ac:spMkLst>
        </pc:spChg>
        <pc:spChg chg="mod">
          <ac:chgData name="Abdi Ibrahim" userId="342db594-e97c-4ecb-a17c-85e507a47db6" providerId="ADAL" clId="{65214466-6379-5358-8196-3EBC27B5CFE2}" dt="2026-01-20T00:39:26.181" v="681" actId="14100"/>
          <ac:spMkLst>
            <pc:docMk/>
            <pc:sldMk cId="3879501664" sldId="321"/>
            <ac:spMk id="746" creationId="{42B089B7-2EC4-EF92-93E7-09F5F408B4CF}"/>
          </ac:spMkLst>
        </pc:spChg>
        <pc:spChg chg="mod">
          <ac:chgData name="Abdi Ibrahim" userId="342db594-e97c-4ecb-a17c-85e507a47db6" providerId="ADAL" clId="{65214466-6379-5358-8196-3EBC27B5CFE2}" dt="2026-01-20T00:39:29.379" v="682" actId="1076"/>
          <ac:spMkLst>
            <pc:docMk/>
            <pc:sldMk cId="3879501664" sldId="321"/>
            <ac:spMk id="747" creationId="{E85A494F-12D2-6F16-FED9-C7C7877E0DF9}"/>
          </ac:spMkLst>
        </pc:spChg>
        <pc:spChg chg="del">
          <ac:chgData name="Abdi Ibrahim" userId="342db594-e97c-4ecb-a17c-85e507a47db6" providerId="ADAL" clId="{65214466-6379-5358-8196-3EBC27B5CFE2}" dt="2026-01-20T00:37:41.699" v="667" actId="478"/>
          <ac:spMkLst>
            <pc:docMk/>
            <pc:sldMk cId="3879501664" sldId="321"/>
            <ac:spMk id="795" creationId="{0F297135-6DC2-289B-EEE1-E91C680F0147}"/>
          </ac:spMkLst>
        </pc:spChg>
        <pc:spChg chg="del">
          <ac:chgData name="Abdi Ibrahim" userId="342db594-e97c-4ecb-a17c-85e507a47db6" providerId="ADAL" clId="{65214466-6379-5358-8196-3EBC27B5CFE2}" dt="2026-01-20T00:37:41.699" v="667" actId="478"/>
          <ac:spMkLst>
            <pc:docMk/>
            <pc:sldMk cId="3879501664" sldId="321"/>
            <ac:spMk id="796" creationId="{84C1780A-6672-3800-B713-7437ABCFEFEA}"/>
          </ac:spMkLst>
        </pc:spChg>
        <pc:spChg chg="del">
          <ac:chgData name="Abdi Ibrahim" userId="342db594-e97c-4ecb-a17c-85e507a47db6" providerId="ADAL" clId="{65214466-6379-5358-8196-3EBC27B5CFE2}" dt="2026-01-20T00:37:41.699" v="667" actId="478"/>
          <ac:spMkLst>
            <pc:docMk/>
            <pc:sldMk cId="3879501664" sldId="321"/>
            <ac:spMk id="799" creationId="{A7FE594D-A587-1560-0019-4086A148AE66}"/>
          </ac:spMkLst>
        </pc:spChg>
        <pc:spChg chg="del">
          <ac:chgData name="Abdi Ibrahim" userId="342db594-e97c-4ecb-a17c-85e507a47db6" providerId="ADAL" clId="{65214466-6379-5358-8196-3EBC27B5CFE2}" dt="2026-01-20T00:37:41.699" v="667" actId="478"/>
          <ac:spMkLst>
            <pc:docMk/>
            <pc:sldMk cId="3879501664" sldId="321"/>
            <ac:spMk id="817" creationId="{953EEBA2-086E-5CF9-E7B4-3E7E7DD29DD3}"/>
          </ac:spMkLst>
        </pc:spChg>
        <pc:spChg chg="del">
          <ac:chgData name="Abdi Ibrahim" userId="342db594-e97c-4ecb-a17c-85e507a47db6" providerId="ADAL" clId="{65214466-6379-5358-8196-3EBC27B5CFE2}" dt="2026-01-20T00:37:41.699" v="667" actId="478"/>
          <ac:spMkLst>
            <pc:docMk/>
            <pc:sldMk cId="3879501664" sldId="321"/>
            <ac:spMk id="821" creationId="{EA20ABDF-2727-FEB1-F32F-13BBB2962181}"/>
          </ac:spMkLst>
        </pc:spChg>
        <pc:spChg chg="del">
          <ac:chgData name="Abdi Ibrahim" userId="342db594-e97c-4ecb-a17c-85e507a47db6" providerId="ADAL" clId="{65214466-6379-5358-8196-3EBC27B5CFE2}" dt="2026-01-20T00:37:41.699" v="667" actId="478"/>
          <ac:spMkLst>
            <pc:docMk/>
            <pc:sldMk cId="3879501664" sldId="321"/>
            <ac:spMk id="823" creationId="{723CA4DB-DAE5-C325-231A-87541AFB5E3D}"/>
          </ac:spMkLst>
        </pc:spChg>
        <pc:spChg chg="del">
          <ac:chgData name="Abdi Ibrahim" userId="342db594-e97c-4ecb-a17c-85e507a47db6" providerId="ADAL" clId="{65214466-6379-5358-8196-3EBC27B5CFE2}" dt="2026-01-20T00:37:41.699" v="667" actId="478"/>
          <ac:spMkLst>
            <pc:docMk/>
            <pc:sldMk cId="3879501664" sldId="321"/>
            <ac:spMk id="825" creationId="{9EBD7F40-ABD8-FCD1-1FCF-847D6051634A}"/>
          </ac:spMkLst>
        </pc:spChg>
        <pc:spChg chg="del">
          <ac:chgData name="Abdi Ibrahim" userId="342db594-e97c-4ecb-a17c-85e507a47db6" providerId="ADAL" clId="{65214466-6379-5358-8196-3EBC27B5CFE2}" dt="2026-01-20T00:37:41.699" v="667" actId="478"/>
          <ac:spMkLst>
            <pc:docMk/>
            <pc:sldMk cId="3879501664" sldId="321"/>
            <ac:spMk id="827" creationId="{0C75A82F-23A5-2C69-6090-D387828DB206}"/>
          </ac:spMkLst>
        </pc:spChg>
        <pc:spChg chg="del">
          <ac:chgData name="Abdi Ibrahim" userId="342db594-e97c-4ecb-a17c-85e507a47db6" providerId="ADAL" clId="{65214466-6379-5358-8196-3EBC27B5CFE2}" dt="2026-01-20T00:37:41.699" v="667" actId="478"/>
          <ac:spMkLst>
            <pc:docMk/>
            <pc:sldMk cId="3879501664" sldId="321"/>
            <ac:spMk id="828" creationId="{0E70E957-580F-ACA2-BA0B-B825B9DFF622}"/>
          </ac:spMkLst>
        </pc:spChg>
        <pc:spChg chg="del">
          <ac:chgData name="Abdi Ibrahim" userId="342db594-e97c-4ecb-a17c-85e507a47db6" providerId="ADAL" clId="{65214466-6379-5358-8196-3EBC27B5CFE2}" dt="2026-01-20T00:37:41.699" v="667" actId="478"/>
          <ac:spMkLst>
            <pc:docMk/>
            <pc:sldMk cId="3879501664" sldId="321"/>
            <ac:spMk id="830" creationId="{0975FCDF-A628-44E7-329A-A61D25699DA7}"/>
          </ac:spMkLst>
        </pc:spChg>
        <pc:spChg chg="mod">
          <ac:chgData name="Abdi Ibrahim" userId="342db594-e97c-4ecb-a17c-85e507a47db6" providerId="ADAL" clId="{65214466-6379-5358-8196-3EBC27B5CFE2}" dt="2026-01-20T00:43:41.316" v="691" actId="20577"/>
          <ac:spMkLst>
            <pc:docMk/>
            <pc:sldMk cId="3879501664" sldId="321"/>
            <ac:spMk id="870" creationId="{287373A8-F008-767D-0B09-20BBFA4B373D}"/>
          </ac:spMkLst>
        </pc:spChg>
        <pc:picChg chg="add del mod">
          <ac:chgData name="Abdi Ibrahim" userId="342db594-e97c-4ecb-a17c-85e507a47db6" providerId="ADAL" clId="{65214466-6379-5358-8196-3EBC27B5CFE2}" dt="2026-01-20T02:46:07.762" v="820" actId="478"/>
          <ac:picMkLst>
            <pc:docMk/>
            <pc:sldMk cId="3879501664" sldId="321"/>
            <ac:picMk id="2" creationId="{E5E258F8-FEF2-9318-04EE-394A5BC6B283}"/>
          </ac:picMkLst>
        </pc:picChg>
        <pc:picChg chg="add mod">
          <ac:chgData name="Abdi Ibrahim" userId="342db594-e97c-4ecb-a17c-85e507a47db6" providerId="ADAL" clId="{65214466-6379-5358-8196-3EBC27B5CFE2}" dt="2026-01-20T02:46:40.649" v="825" actId="1076"/>
          <ac:picMkLst>
            <pc:docMk/>
            <pc:sldMk cId="3879501664" sldId="321"/>
            <ac:picMk id="7" creationId="{E1C75D3A-1CD9-6583-5D82-8DB2613E87E5}"/>
          </ac:picMkLst>
        </pc:picChg>
      </pc:sldChg>
      <pc:sldChg chg="modSp add del mod">
        <pc:chgData name="Abdi Ibrahim" userId="342db594-e97c-4ecb-a17c-85e507a47db6" providerId="ADAL" clId="{65214466-6379-5358-8196-3EBC27B5CFE2}" dt="2026-01-20T02:51:21.430" v="837" actId="20577"/>
        <pc:sldMkLst>
          <pc:docMk/>
          <pc:sldMk cId="0" sldId="322"/>
        </pc:sldMkLst>
        <pc:spChg chg="mod">
          <ac:chgData name="Abdi Ibrahim" userId="342db594-e97c-4ecb-a17c-85e507a47db6" providerId="ADAL" clId="{65214466-6379-5358-8196-3EBC27B5CFE2}" dt="2026-01-20T02:51:21.430" v="837" actId="20577"/>
          <ac:spMkLst>
            <pc:docMk/>
            <pc:sldMk cId="0" sldId="322"/>
            <ac:spMk id="5" creationId="{00000000-0000-0000-0000-000000000000}"/>
          </ac:spMkLst>
        </pc:spChg>
      </pc:sldChg>
      <pc:sldChg chg="addSp delSp modSp add del mod">
        <pc:chgData name="Abdi Ibrahim" userId="342db594-e97c-4ecb-a17c-85e507a47db6" providerId="ADAL" clId="{65214466-6379-5358-8196-3EBC27B5CFE2}" dt="2026-01-20T02:50:36.270" v="832" actId="2696"/>
        <pc:sldMkLst>
          <pc:docMk/>
          <pc:sldMk cId="2700305707" sldId="322"/>
        </pc:sldMkLst>
        <pc:spChg chg="add del mod">
          <ac:chgData name="Abdi Ibrahim" userId="342db594-e97c-4ecb-a17c-85e507a47db6" providerId="ADAL" clId="{65214466-6379-5358-8196-3EBC27B5CFE2}" dt="2026-01-20T00:57:06.144" v="777"/>
          <ac:spMkLst>
            <pc:docMk/>
            <pc:sldMk cId="2700305707" sldId="322"/>
            <ac:spMk id="2" creationId="{52E36ED4-CEB2-ADA8-2A96-6A9945BE11E6}"/>
          </ac:spMkLst>
        </pc:spChg>
        <pc:spChg chg="add mod">
          <ac:chgData name="Abdi Ibrahim" userId="342db594-e97c-4ecb-a17c-85e507a47db6" providerId="ADAL" clId="{65214466-6379-5358-8196-3EBC27B5CFE2}" dt="2026-01-20T00:57:02.991" v="775" actId="404"/>
          <ac:spMkLst>
            <pc:docMk/>
            <pc:sldMk cId="2700305707" sldId="322"/>
            <ac:spMk id="3" creationId="{32F79BB1-B69C-700D-4859-8F255F6A4651}"/>
          </ac:spMkLst>
        </pc:spChg>
        <pc:spChg chg="mod">
          <ac:chgData name="Abdi Ibrahim" userId="342db594-e97c-4ecb-a17c-85e507a47db6" providerId="ADAL" clId="{65214466-6379-5358-8196-3EBC27B5CFE2}" dt="2026-01-20T00:57:43.034" v="789" actId="20577"/>
          <ac:spMkLst>
            <pc:docMk/>
            <pc:sldMk cId="2700305707" sldId="322"/>
            <ac:spMk id="593" creationId="{5C4D3B09-ECCB-713E-AD69-8DD6176B3BB2}"/>
          </ac:spMkLst>
        </pc:spChg>
        <pc:spChg chg="mod">
          <ac:chgData name="Abdi Ibrahim" userId="342db594-e97c-4ecb-a17c-85e507a47db6" providerId="ADAL" clId="{65214466-6379-5358-8196-3EBC27B5CFE2}" dt="2026-01-20T00:56:47.118" v="767" actId="20577"/>
          <ac:spMkLst>
            <pc:docMk/>
            <pc:sldMk cId="2700305707" sldId="322"/>
            <ac:spMk id="594" creationId="{84DA29BA-D74F-415B-4BC3-FF6D20981379}"/>
          </ac:spMkLst>
        </pc:spChg>
      </pc:sldChg>
      <pc:sldChg chg="add del">
        <pc:chgData name="Abdi Ibrahim" userId="342db594-e97c-4ecb-a17c-85e507a47db6" providerId="ADAL" clId="{65214466-6379-5358-8196-3EBC27B5CFE2}" dt="2026-01-20T02:50:57.974" v="835"/>
        <pc:sldMkLst>
          <pc:docMk/>
          <pc:sldMk cId="0" sldId="323"/>
        </pc:sldMkLst>
      </pc:sldChg>
      <pc:sldChg chg="modSp add del mod">
        <pc:chgData name="Abdi Ibrahim" userId="342db594-e97c-4ecb-a17c-85e507a47db6" providerId="ADAL" clId="{65214466-6379-5358-8196-3EBC27B5CFE2}" dt="2026-01-20T02:50:36.269" v="831" actId="2696"/>
        <pc:sldMkLst>
          <pc:docMk/>
          <pc:sldMk cId="4061920920" sldId="323"/>
        </pc:sldMkLst>
        <pc:spChg chg="mod">
          <ac:chgData name="Abdi Ibrahim" userId="342db594-e97c-4ecb-a17c-85e507a47db6" providerId="ADAL" clId="{65214466-6379-5358-8196-3EBC27B5CFE2}" dt="2026-01-20T01:13:26.300" v="794" actId="14100"/>
          <ac:spMkLst>
            <pc:docMk/>
            <pc:sldMk cId="4061920920" sldId="323"/>
            <ac:spMk id="594" creationId="{3B8EE5BF-270C-4CFA-2482-F7C8B4F1346B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75709c86e5_0_0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46" name="Google Shape;446;g175709c86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175709c86e5_0_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67" name="Google Shape;467;g175709c86e5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16f19fc5b52_0_143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91" name="Google Shape;591;g16f19fc5b52_0_14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10160e20387_0_54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79" name="Google Shape;679;g10160e20387_0_5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0160e20387_0_59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10160e20387_0_5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>
          <a:extLst>
            <a:ext uri="{FF2B5EF4-FFF2-40B4-BE49-F238E27FC236}">
              <a16:creationId xmlns:a16="http://schemas.microsoft.com/office/drawing/2014/main" id="{7D5CD0C5-A0A6-0CF8-2BC4-0E68319B2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160e20387_0_601:notes">
            <a:extLst>
              <a:ext uri="{FF2B5EF4-FFF2-40B4-BE49-F238E27FC236}">
                <a16:creationId xmlns:a16="http://schemas.microsoft.com/office/drawing/2014/main" id="{A6A7D8D7-C086-C56F-3BAD-AC77729D87D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34" name="Google Shape;734;g10160e20387_0_601:notes">
            <a:extLst>
              <a:ext uri="{FF2B5EF4-FFF2-40B4-BE49-F238E27FC236}">
                <a16:creationId xmlns:a16="http://schemas.microsoft.com/office/drawing/2014/main" id="{3FD0EE8E-8864-35A9-BCC0-00B62169721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9620268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>
          <a:extLst>
            <a:ext uri="{FF2B5EF4-FFF2-40B4-BE49-F238E27FC236}">
              <a16:creationId xmlns:a16="http://schemas.microsoft.com/office/drawing/2014/main" id="{3E464C79-725D-C58E-1C0C-9E4B510A51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10160e20387_0_601:notes">
            <a:extLst>
              <a:ext uri="{FF2B5EF4-FFF2-40B4-BE49-F238E27FC236}">
                <a16:creationId xmlns:a16="http://schemas.microsoft.com/office/drawing/2014/main" id="{9AC02E6A-AD4C-58F3-6C9D-A5EC6AE7356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SSE (Server-Sent Events) is a web technology for one-way streaming from server to browser over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HTTP.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In Vault AI's context: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1. Browser sends a chat message to /</a:t>
            </a:r>
            <a:r>
              <a:rPr lang="en-US" dirty="0" err="1"/>
              <a:t>mcp</a:t>
            </a:r>
            <a:r>
              <a:rPr lang="en-US" dirty="0"/>
              <a:t>/chat via POST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2. Server streams back multiple events as the AI responds: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  - text events - chunks of Claude's response as it's generated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  - </a:t>
            </a:r>
            <a:r>
              <a:rPr lang="en-US" dirty="0" err="1"/>
              <a:t>tool_call</a:t>
            </a:r>
            <a:r>
              <a:rPr lang="en-US" dirty="0"/>
              <a:t> events - when Claude decides to call a Vault tool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  - </a:t>
            </a:r>
            <a:r>
              <a:rPr lang="en-US" dirty="0" err="1"/>
              <a:t>tool_result</a:t>
            </a:r>
            <a:r>
              <a:rPr lang="en-US" dirty="0"/>
              <a:t> events - results from executing those tools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  - done event - signals stream completion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Why SSE instead of regular HTTP?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- Claude generates responses token-by-token - SSE lets users see text appearing in real-time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rather than waiting for the full response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- Tool calls can take time - SSE shows progress (tool started → tool finished)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- Better UX for AI chat interfaces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How it differs from WebSocket: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- SSE is simpler (one-way: server → client only)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- Works over standard HTTP (easier with proxies/firewalls)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- Browser reconnects automatically if connection drops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The </a:t>
            </a:r>
            <a:r>
              <a:rPr lang="en-US" dirty="0" err="1"/>
              <a:t>MCPClient</a:t>
            </a:r>
            <a:r>
              <a:rPr lang="en-US" dirty="0"/>
              <a:t> in services/</a:t>
            </a:r>
            <a:r>
              <a:rPr lang="en-US" dirty="0" err="1"/>
              <a:t>mcp</a:t>
            </a:r>
            <a:r>
              <a:rPr lang="en-US" dirty="0"/>
              <a:t>/</a:t>
            </a:r>
            <a:r>
              <a:rPr lang="en-US" dirty="0" err="1"/>
              <a:t>client.ts</a:t>
            </a:r>
            <a:r>
              <a:rPr lang="en-US" dirty="0"/>
              <a:t> reads this stream using the Fetch API's </a:t>
            </a:r>
            <a:r>
              <a:rPr lang="en-US" dirty="0" err="1"/>
              <a:t>ReadableStream</a:t>
            </a:r>
            <a:endParaRPr lang="en-US" dirty="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  and fires callbacks as events arrive.</a:t>
            </a:r>
            <a:endParaRPr dirty="0"/>
          </a:p>
        </p:txBody>
      </p:sp>
      <p:sp>
        <p:nvSpPr>
          <p:cNvPr id="734" name="Google Shape;734;g10160e20387_0_601:notes">
            <a:extLst>
              <a:ext uri="{FF2B5EF4-FFF2-40B4-BE49-F238E27FC236}">
                <a16:creationId xmlns:a16="http://schemas.microsoft.com/office/drawing/2014/main" id="{F73D4CE2-4148-C09F-D486-9C63DE443F4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254511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7021451-1387-4CA6-816F-3879F97B5CBC}" type="slidenum"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Master" Target="../slideMasters/slideMaster5.xml"/></Relationships>
</file>

<file path=ppt/slideLayouts/_rels/slideLayout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Master" Target="../slideMasters/slideMaster5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Master" Target="../slideMasters/slideMaster5.xml"/></Relationships>
</file>

<file path=ppt/slideLayouts/_rels/slideLayout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Master" Target="../slideMasters/slideMaster5.xml"/></Relationships>
</file>

<file path=ppt/slideLayouts/_rels/slideLayout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Master" Target="../slideMasters/slideMaster5.xml"/></Relationships>
</file>

<file path=ppt/slideLayouts/_rels/slideLayout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Master" Target="../slideMasters/slideMaster5.xml"/></Relationships>
</file>

<file path=ppt/slideLayouts/_rels/slideLayout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5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5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Nomad">
  <p:cSld name="Splash - Nomad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10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105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Packer">
  <p:cSld name="Splash - Nomad_2">
    <p:bg>
      <p:bgPr>
        <a:solidFill>
          <a:srgbClr val="000000"/>
        </a:solidFill>
        <a:effectLst/>
      </p:bgPr>
    </p:bg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Google Shape;376;p106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06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acker">
  <p:cSld name="Splash - Nomad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107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10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Vagrant">
  <p:cSld name="Splash - Nomad_2_1">
    <p:bg>
      <p:bgPr>
        <a:solidFill>
          <a:srgbClr val="000000"/>
        </a:solidFill>
        <a:effectLst/>
      </p:bgPr>
    </p:bg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108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108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Waypoint">
  <p:cSld name="Splash - Nomad_2_1_1">
    <p:bg>
      <p:bgPr>
        <a:solidFill>
          <a:srgbClr val="000000"/>
        </a:solidFill>
        <a:effectLst/>
      </p:bgPr>
    </p:bg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109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6" name="Google Shape;386;p10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" y="0"/>
            <a:ext cx="9144001" cy="5146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Boundary">
  <p:cSld name="Splash - Nomad_2_1_1_1">
    <p:bg>
      <p:bgPr>
        <a:solidFill>
          <a:srgbClr val="000000"/>
        </a:solidFill>
        <a:effectLst/>
      </p:bgPr>
    </p:bg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110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9" name="Google Shape;389;p1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1" cy="51461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Vagrant">
  <p:cSld name="Splash - Nomad_1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111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111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Waypoint">
  <p:cSld name="Splash - Nomad_1_1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112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5" name="Google Shape;395;p1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8" cy="5148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Boundary">
  <p:cSld name="Splash - Nomad_1_1_1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113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8" name="Google Shape;398;p1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3997" cy="51461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">
  <p:cSld name="Title Top (TT)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0" name="Google Shape;400;p114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401" name="Google Shape;401;p11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2" name="Google Shape;402;p114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- Title Top (TT)">
  <p:cSld name="Bullets only 2">
    <p:bg>
      <p:bgPr>
        <a:solidFill>
          <a:srgbClr val="000000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4" name="Google Shape;404;p115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405" name="Google Shape;405;p11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06" name="Google Shape;406;p115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- Title Top (TT)">
  <p:cSld name="Bullets only 2_1">
    <p:bg>
      <p:bgPr>
        <a:solidFill>
          <a:schemeClr val="dk1"/>
        </a:solidFill>
        <a:effectLst/>
      </p:bgPr>
    </p:bg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8" name="Google Shape;408;p116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409" name="Google Shape;409;p116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0" name="Google Shape;410;p116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Section Title 2">
  <p:cSld name="Template Section Title 2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1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3" name="Google Shape;413;p117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4" name="Google Shape;414;p117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415" name="Google Shape;415;p117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16" name="Google Shape;416;p117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">
  <p:cSld name="Copyright / Running Footer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118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19" name="Google Shape;419;p118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420" name="Google Shape;420;p118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p118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22" name="Google Shape;422;p118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118"/>
          <p:cNvSpPr/>
          <p:nvPr/>
        </p:nvSpPr>
        <p:spPr>
          <a:xfrm>
            <a:off x="457200" y="1214140"/>
            <a:ext cx="68637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 background:</a:t>
            </a:r>
            <a:b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 copy">
  <p:cSld name="Copyright / Running Footer copy">
    <p:bg>
      <p:bgPr>
        <a:solidFill>
          <a:srgbClr val="000000"/>
        </a:solidFill>
        <a:effectLst/>
      </p:bgPr>
    </p:bg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119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426" name="Google Shape;426;p119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427" name="Google Shape;427;p11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8" name="Google Shape;428;p119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429" name="Google Shape;429;p119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0" name="Google Shape;430;p119"/>
          <p:cNvSpPr/>
          <p:nvPr/>
        </p:nvSpPr>
        <p:spPr>
          <a:xfrm>
            <a:off x="457200" y="1214140"/>
            <a:ext cx="6828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Dark background:</a:t>
            </a:r>
            <a:br>
              <a:rPr lang="en" sz="1800" b="1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endParaRPr sz="1800" b="1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 1">
  <p:cSld name="White - Title Top (TT) 1"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2" name="Google Shape;432;p120"/>
          <p:cNvGrpSpPr/>
          <p:nvPr/>
        </p:nvGrpSpPr>
        <p:grpSpPr>
          <a:xfrm>
            <a:off x="4868224" y="1"/>
            <a:ext cx="4275776" cy="4489125"/>
            <a:chOff x="0" y="0"/>
            <a:chExt cx="11402070" cy="11971000"/>
          </a:xfrm>
        </p:grpSpPr>
        <p:pic>
          <p:nvPicPr>
            <p:cNvPr id="433" name="Google Shape;433;p12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34" name="Google Shape;434;p12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375" tIns="5375" rIns="5375" bIns="5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_Blank">
  <p:cSld name="TITLE_2"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">
  <p:cSld name="Title Top (TT)_2"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op (TT)">
  <p:cSld name="Title Top (TT)_3"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8" name="Google Shape;438;p123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439" name="Google Shape;439;p12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40" name="Google Shape;440;p123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41" name="Google Shape;441;p12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123"/>
          <p:cNvSpPr txBox="1">
            <a:spLocks noGrp="1"/>
          </p:cNvSpPr>
          <p:nvPr>
            <p:ph type="body" idx="1"/>
          </p:nvPr>
        </p:nvSpPr>
        <p:spPr>
          <a:xfrm>
            <a:off x="457200" y="457226"/>
            <a:ext cx="74718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3" name="Google Shape;443;p123"/>
          <p:cNvSpPr txBox="1">
            <a:spLocks noGrp="1"/>
          </p:cNvSpPr>
          <p:nvPr>
            <p:ph type="body" idx="2"/>
          </p:nvPr>
        </p:nvSpPr>
        <p:spPr>
          <a:xfrm>
            <a:off x="457200" y="1648148"/>
            <a:ext cx="8172300" cy="29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73622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HashiCorp" type="tx">
  <p:cSld name="TITLE_AND_BODY">
    <p:bg>
      <p:bgPr>
        <a:solidFill>
          <a:srgbClr val="000000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5" y="0"/>
            <a:ext cx="9144000" cy="514348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4"/>
          <p:cNvSpPr/>
          <p:nvPr/>
        </p:nvSpPr>
        <p:spPr>
          <a:xfrm>
            <a:off x="3174345" y="0"/>
            <a:ext cx="4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840">
                <a:srgbClr val="FFFFFF">
                  <a:alpha val="0"/>
                </a:srgbClr>
              </a:gs>
              <a:gs pos="25440">
                <a:srgbClr val="FFFFFF">
                  <a:alpha val="29803"/>
                </a:srgbClr>
              </a:gs>
              <a:gs pos="54060">
                <a:srgbClr val="FFFFFF">
                  <a:alpha val="29411"/>
                </a:srgbClr>
              </a:gs>
              <a:gs pos="79530">
                <a:srgbClr val="FFFFFF">
                  <a:alpha val="29411"/>
                </a:srgbClr>
              </a:gs>
              <a:gs pos="9368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">
  <p:cSld name="Title Top (TT)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15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59" name="Google Shape;59;p1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0" name="Google Shape;60;p15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HashiCorp">
  <p:cSld name="1_Cover - HashiCorp">
    <p:bg>
      <p:bgPr>
        <a:solidFill>
          <a:srgbClr val="000000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6" descr="Terraform - Callout 4 and Splash@2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6"/>
          <p:cNvSpPr/>
          <p:nvPr/>
        </p:nvSpPr>
        <p:spPr>
          <a:xfrm>
            <a:off x="3174345" y="0"/>
            <a:ext cx="4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840">
                <a:srgbClr val="FFFFFF">
                  <a:alpha val="0"/>
                </a:srgbClr>
              </a:gs>
              <a:gs pos="25440">
                <a:srgbClr val="FFFFFF">
                  <a:alpha val="29803"/>
                </a:srgbClr>
              </a:gs>
              <a:gs pos="54060">
                <a:srgbClr val="FFFFFF">
                  <a:alpha val="29411"/>
                </a:srgbClr>
              </a:gs>
              <a:gs pos="79530">
                <a:srgbClr val="FFFFFF">
                  <a:alpha val="29411"/>
                </a:srgbClr>
              </a:gs>
              <a:gs pos="9368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HashiCorp">
  <p:cSld name="Splash - HashiCorp_1">
    <p:bg>
      <p:bgPr>
        <a:solidFill>
          <a:srgbClr val="000000"/>
        </a:solidFill>
        <a:effectLst/>
      </p:bgPr>
    </p:bg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6" name="Google Shape;66;p1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HashiCorp">
  <p:cSld name="Splash - HashiCorp">
    <p:bg>
      <p:bgPr>
        <a:solidFill>
          <a:srgbClr val="000000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8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9" name="Google Shape;69;p1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Blank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Section Title">
  <p:cSld name="Template Section Titl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3" name="Google Shape;73;p20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" name="Google Shape;74;p20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75" name="Google Shape;75;p20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" name="Google Shape;76;p2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Terraform">
  <p:cSld name="Splash - Terraform">
    <p:bg>
      <p:bgPr>
        <a:solidFill>
          <a:srgbClr val="000000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2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21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Vault">
  <p:cSld name="Splash - Vault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2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22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Vault">
  <p:cSld name="Splash - Vault_1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2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23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Consul">
  <p:cSld name="Splash - Consul">
    <p:bg>
      <p:bgPr>
        <a:solidFill>
          <a:srgbClr val="000000"/>
        </a:solidFill>
        <a:effectLst/>
      </p:bgPr>
    </p:bg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2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24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Consul">
  <p:cSld name="Splash - Consul_1">
    <p:bg>
      <p:bgPr>
        <a:gradFill>
          <a:gsLst>
            <a:gs pos="0">
              <a:srgbClr val="CA2171"/>
            </a:gs>
            <a:gs pos="100000">
              <a:srgbClr val="8E134A"/>
            </a:gs>
          </a:gsLst>
          <a:lin ang="3600008" scaled="0"/>
        </a:gra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25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Nomad">
  <p:cSld name="Splash - Nomad">
    <p:bg>
      <p:bgPr>
        <a:solidFill>
          <a:srgbClr val="000000"/>
        </a:solid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26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Nomad">
  <p:cSld name="Splash - Nomad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Title">
  <p:cSld name="Presenter Title">
    <p:bg>
      <p:bgPr>
        <a:solidFill>
          <a:srgbClr val="000000"/>
        </a:solidFill>
        <a:effectLst/>
      </p:bgPr>
    </p:bg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8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" name="Google Shape;100;p2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Title 2">
  <p:cSld name="Presenter Title 2">
    <p:bg>
      <p:bgPr>
        <a:solidFill>
          <a:srgbClr val="000000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29"/>
          <p:cNvGrpSpPr/>
          <p:nvPr/>
        </p:nvGrpSpPr>
        <p:grpSpPr>
          <a:xfrm>
            <a:off x="0" y="0"/>
            <a:ext cx="10110787" cy="5946374"/>
            <a:chOff x="0" y="0"/>
            <a:chExt cx="26962098" cy="15856998"/>
          </a:xfrm>
        </p:grpSpPr>
        <p:pic>
          <p:nvPicPr>
            <p:cNvPr id="103" name="Google Shape;103;p2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26962098" cy="15856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" name="Google Shape;104;p29"/>
            <p:cNvSpPr/>
            <p:nvPr/>
          </p:nvSpPr>
          <p:spPr>
            <a:xfrm>
              <a:off x="0" y="5109459"/>
              <a:ext cx="24384000" cy="8606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8800">
                  <a:srgbClr val="000000"/>
                </a:gs>
                <a:gs pos="71340">
                  <a:srgbClr val="000000">
                    <a:alpha val="49411"/>
                  </a:srgbClr>
                </a:gs>
                <a:gs pos="8692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05" name="Google Shape;105;p29"/>
            <p:cNvSpPr/>
            <p:nvPr/>
          </p:nvSpPr>
          <p:spPr>
            <a:xfrm>
              <a:off x="0" y="5083902"/>
              <a:ext cx="19689000" cy="25500"/>
            </a:xfrm>
            <a:prstGeom prst="rect">
              <a:avLst/>
            </a:prstGeom>
            <a:gradFill>
              <a:gsLst>
                <a:gs pos="0">
                  <a:srgbClr val="1C1E24"/>
                </a:gs>
                <a:gs pos="11690">
                  <a:srgbClr val="1C1E24"/>
                </a:gs>
                <a:gs pos="79020">
                  <a:srgbClr val="2A2C34">
                    <a:alpha val="49411"/>
                  </a:srgbClr>
                </a:gs>
                <a:gs pos="9883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06" name="Google Shape;106;p29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ck - Title Top (TT)">
  <p:cSld name="Bullets only 2">
    <p:bg>
      <p:bgPr>
        <a:solidFill>
          <a:srgbClr val="000000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oogle Shape;108;p30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109" name="Google Shape;109;p3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" name="Google Shape;110;p3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- Title Top (TT)">
  <p:cSld name="Bullets only 2_1">
    <p:bg>
      <p:bgPr>
        <a:solidFill>
          <a:schemeClr val="dk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31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113" name="Google Shape;113;p3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31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Hashi">
  <p:cSld name="Callout Slide"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3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Terraform">
  <p:cSld name="Callout Slide Terraform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3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Vault">
  <p:cSld name="Callout Slide Vaul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3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Consul">
  <p:cSld name="Callout Slide Consul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Google Shape;122;p3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Nomad">
  <p:cSld name="Callout Slide Nomad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Packer">
  <p:cSld name="Callout Slide Nomad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7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Vagrant">
  <p:cSld name="Callout Slide Nomad_1_1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38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Hashi">
  <p:cSld name="Callout Slide 2">
    <p:bg>
      <p:bgPr>
        <a:solidFill>
          <a:srgbClr val="000000"/>
        </a:solidFill>
        <a:effectLst/>
      </p:bgPr>
    </p:bg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Terraform">
  <p:cSld name="Callout Slide 2_1">
    <p:bg>
      <p:bgPr>
        <a:solidFill>
          <a:srgbClr val="000000"/>
        </a:solidFill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Google Shape;132;p4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1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Vault">
  <p:cSld name="Callout Slide 2 Vault">
    <p:bg>
      <p:bgPr>
        <a:solidFill>
          <a:srgbClr val="000000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4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Consul">
  <p:cSld name="Callout Slide 2 Vault_1">
    <p:bg>
      <p:bgPr>
        <a:solidFill>
          <a:srgbClr val="000000"/>
        </a:solid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4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Nomad">
  <p:cSld name="Callout Slide 2 Vault_1_1">
    <p:bg>
      <p:bgPr>
        <a:solidFill>
          <a:srgbClr val="000000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4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Packer">
  <p:cSld name="Callout Slide 2 Vault_1_1_2">
    <p:bg>
      <p:bgPr>
        <a:solidFill>
          <a:srgbClr val="000000"/>
        </a:solidFill>
        <a:effectLst/>
      </p:bgPr>
    </p:bg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44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1 Vagrant">
  <p:cSld name="Callout Slide 2 Vault_1_1_2_1">
    <p:bg>
      <p:bgPr>
        <a:solidFill>
          <a:srgbClr val="000000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45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Hashi">
  <p:cSld name="Callout Slide 2 Vault_1_1_1">
    <p:bg>
      <p:bgPr>
        <a:solidFill>
          <a:srgbClr val="000000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4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Terraform">
  <p:cSld name="Callout Slide 2 Vault_1_1_1_1">
    <p:bg>
      <p:bgPr>
        <a:solidFill>
          <a:srgbClr val="000000"/>
        </a:solidFill>
        <a:effectLst/>
      </p:bgPr>
    </p:bg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4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Vault">
  <p:cSld name="Callout Slide 2 Vault_1_1_1_1_1">
    <p:bg>
      <p:bgPr>
        <a:solidFill>
          <a:srgbClr val="000000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4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Consul">
  <p:cSld name="Callout Slide 2 Vault_1_1_1_1_1_1">
    <p:bg>
      <p:bgPr>
        <a:solidFill>
          <a:srgbClr val="000000"/>
        </a:solidFill>
        <a:effectLst/>
      </p:bgPr>
    </p:bg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4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Nomad">
  <p:cSld name="Callout Slide 2 Vault_1_1_1_1_1_1_1">
    <p:bg>
      <p:bgPr>
        <a:solidFill>
          <a:srgbClr val="000000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5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Packer">
  <p:cSld name="Callout Slide 2 Vault_1_1_1_1_1_1_1_2">
    <p:bg>
      <p:bgPr>
        <a:solidFill>
          <a:srgbClr val="000000"/>
        </a:solid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51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3 Vagrant">
  <p:cSld name="Callout Slide 2 Vault_1_1_1_1_1_1_1_2_1">
    <p:bg>
      <p:bgPr>
        <a:solidFill>
          <a:srgbClr val="000000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52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Hashi">
  <p:cSld name="Callout Slide 2 Vault_1_1_1_1_1_1_1_1">
    <p:bg>
      <p:bgPr>
        <a:solidFill>
          <a:srgbClr val="000000"/>
        </a:solidFill>
        <a:effectLst/>
      </p:bgPr>
    </p:bg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5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Terraform">
  <p:cSld name="Callout Slide 2 Vault_1_1_1_1_1_1_1_1_1">
    <p:bg>
      <p:bgPr>
        <a:solidFill>
          <a:srgbClr val="000000"/>
        </a:solid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Vault">
  <p:cSld name="Callout Slide 2 Vault_1_1_1_1_1_1_1_1_1_1">
    <p:bg>
      <p:bgPr>
        <a:solidFill>
          <a:srgbClr val="000000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5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Consul">
  <p:cSld name="Callout Slide 2 Vault_1_1_1_1_1_1_1_1_1_1_1">
    <p:bg>
      <p:bgPr>
        <a:solidFill>
          <a:srgbClr val="000000"/>
        </a:solidFill>
        <a:effectLst/>
      </p:bgPr>
    </p:bg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5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Nomad">
  <p:cSld name="Callout Slide 2 Vault_1_1_1_1_1_1_1_1_1_1_1_1">
    <p:bg>
      <p:bgPr>
        <a:solidFill>
          <a:srgbClr val="000000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5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Packer">
  <p:cSld name="Callout Slide 2 Vault_1_1_1_1_1_1_1_1_1_1_1_1_1">
    <p:bg>
      <p:bgPr>
        <a:solidFill>
          <a:srgbClr val="000000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8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4 Vagrant">
  <p:cSld name="Callout Slide 2 Vault_1_1_1_1_1_1_1_1_1_1_1_1_1_1">
    <p:bg>
      <p:bgPr>
        <a:solidFill>
          <a:srgbClr val="000000"/>
        </a:solidFill>
        <a:effectLst/>
      </p:bgPr>
    </p:bg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59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nted Title Top">
  <p:cSld name="C - 3 Icons Boxed">
    <p:bg>
      <p:bgPr>
        <a:solidFill>
          <a:schemeClr val="accent5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60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173" name="Google Shape;173;p6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4" name="Google Shape;174;p6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Section Title 2">
  <p:cSld name="Template Section Title 2"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6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7" name="Google Shape;177;p61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78" name="Google Shape;178;p61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179" name="Google Shape;179;p6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0" name="Google Shape;180;p61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">
  <p:cSld name="Copyright / Running Footer"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62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3" name="Google Shape;183;p62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184" name="Google Shape;184;p62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" name="Google Shape;185;p62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86" name="Google Shape;186;p62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7" name="Google Shape;187;p62"/>
          <p:cNvSpPr/>
          <p:nvPr/>
        </p:nvSpPr>
        <p:spPr>
          <a:xfrm>
            <a:off x="457200" y="1214140"/>
            <a:ext cx="6863700" cy="119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Light background:</a:t>
            </a:r>
            <a:b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pyright / Running Footer copy">
  <p:cSld name="Copyright / Running Footer copy">
    <p:bg>
      <p:bgPr>
        <a:solidFill>
          <a:srgbClr val="000000"/>
        </a:solidFill>
        <a:effectLst/>
      </p:bgPr>
    </p:bg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3"/>
          <p:cNvSpPr/>
          <p:nvPr/>
        </p:nvSpPr>
        <p:spPr>
          <a:xfrm>
            <a:off x="0" y="0"/>
            <a:ext cx="9144000" cy="44892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90" name="Google Shape;190;p63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191" name="Google Shape;191;p6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" name="Google Shape;192;p63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155DFF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93" name="Google Shape;193;p63"/>
          <p:cNvSpPr/>
          <p:nvPr/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900"/>
              <a:buFont typeface="Open Sans"/>
              <a:buNone/>
            </a:pPr>
            <a:r>
              <a:rPr lang="en" sz="29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Footer Content</a:t>
            </a:r>
            <a:endParaRPr sz="5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4" name="Google Shape;194;p63"/>
          <p:cNvSpPr/>
          <p:nvPr/>
        </p:nvSpPr>
        <p:spPr>
          <a:xfrm>
            <a:off x="457200" y="1214140"/>
            <a:ext cx="6828900" cy="9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Dark background:</a:t>
            </a:r>
            <a:br>
              <a:rPr lang="en" sz="1800" b="1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If you need a running footer, security indicator, copyright info, </a:t>
            </a:r>
            <a:b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" sz="1800" b="0" i="0" u="none" strike="noStrike" cap="none">
                <a:solidFill>
                  <a:schemeClr val="accent6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 page number please copy the footer content from this slide.</a:t>
            </a:r>
            <a:endParaRPr sz="500" b="0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Open Sans"/>
              <a:buNone/>
            </a:pPr>
            <a:endParaRPr sz="1800" b="1" i="0" u="none" strike="noStrike" cap="none">
              <a:solidFill>
                <a:schemeClr val="accent6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Packer">
  <p:cSld name="Splash - Nomad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Google Shape;196;p64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64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Vagrant">
  <p:cSld name="Splash - Nomad_1_1_1">
    <p:bg>
      <p:bgPr>
        <a:gradFill>
          <a:gsLst>
            <a:gs pos="0">
              <a:srgbClr val="02B87B"/>
            </a:gs>
            <a:gs pos="100000">
              <a:srgbClr val="00814C"/>
            </a:gs>
          </a:gsLst>
          <a:lin ang="3600008" scaled="0"/>
        </a:grad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65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65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Packer">
  <p:cSld name="Splash - Nomad_2">
    <p:bg>
      <p:bgPr>
        <a:solidFill>
          <a:srgbClr val="000000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66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66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Vagrant">
  <p:cSld name="Splash - Nomad_2_1">
    <p:bg>
      <p:bgPr>
        <a:solidFill>
          <a:srgbClr val="000000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67"/>
          <p:cNvPicPr preferRelativeResize="0"/>
          <p:nvPr/>
        </p:nvPicPr>
        <p:blipFill rotWithShape="1">
          <a:blip r:embed="rId2">
            <a:alphaModFix/>
          </a:blip>
          <a:srcRect l="9" r="19"/>
          <a:stretch/>
        </p:blipFill>
        <p:spPr>
          <a:xfrm>
            <a:off x="0" y="0"/>
            <a:ext cx="914399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6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 Logomark Right 1">
  <p:cSld name="Title Top (TT)_3_2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8" descr="Image"/>
          <p:cNvSpPr/>
          <p:nvPr/>
        </p:nvSpPr>
        <p:spPr>
          <a:xfrm>
            <a:off x="8339739" y="494203"/>
            <a:ext cx="289911" cy="306960"/>
          </a:xfrm>
          <a:prstGeom prst="rect">
            <a:avLst/>
          </a:prstGeom>
          <a:noFill/>
          <a:ln>
            <a:noFill/>
          </a:ln>
        </p:spPr>
      </p:sp>
      <p:sp>
        <p:nvSpPr>
          <p:cNvPr id="209" name="Google Shape;209;p68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7522500" cy="5337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200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68"/>
          <p:cNvSpPr txBox="1">
            <a:spLocks noGrp="1"/>
          </p:cNvSpPr>
          <p:nvPr>
            <p:ph type="subTitle" idx="1"/>
          </p:nvPr>
        </p:nvSpPr>
        <p:spPr>
          <a:xfrm>
            <a:off x="449875" y="1067100"/>
            <a:ext cx="7522500" cy="4635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200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11" name="Google Shape;211;p68"/>
          <p:cNvSpPr txBox="1">
            <a:spLocks noGrp="1"/>
          </p:cNvSpPr>
          <p:nvPr>
            <p:ph type="body" idx="2"/>
          </p:nvPr>
        </p:nvSpPr>
        <p:spPr>
          <a:xfrm>
            <a:off x="457200" y="1524000"/>
            <a:ext cx="8056500" cy="3207000"/>
          </a:xfrm>
          <a:prstGeom prst="rect">
            <a:avLst/>
          </a:prstGeom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330200" rtl="0"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 rtl="0">
              <a:spcBef>
                <a:spcPts val="1000"/>
              </a:spcBef>
              <a:spcAft>
                <a:spcPts val="0"/>
              </a:spcAft>
              <a:buSzPts val="1600"/>
              <a:buChar char="–"/>
              <a:defRPr sz="1600"/>
            </a:lvl2pPr>
            <a:lvl3pPr marL="1371600" lvl="2" indent="-330200" rtl="0"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/>
            </a:lvl3pPr>
            <a:lvl4pPr marL="1828800" lvl="3" indent="-330200" rtl="0">
              <a:spcBef>
                <a:spcPts val="1000"/>
              </a:spcBef>
              <a:spcAft>
                <a:spcPts val="0"/>
              </a:spcAft>
              <a:buSzPts val="1600"/>
              <a:buChar char="–"/>
              <a:defRPr sz="1600"/>
            </a:lvl4pPr>
            <a:lvl5pPr marL="2286000" lvl="4" indent="-330200" rtl="0">
              <a:spcBef>
                <a:spcPts val="10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228600" rtl="0"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6pPr>
            <a:lvl7pPr marL="3200400" lvl="6" indent="-330200" rtl="0"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7pPr>
            <a:lvl8pPr marL="3657600" lvl="7" indent="-330200" rtl="0"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8pPr>
            <a:lvl9pPr marL="4114800" lvl="8" indent="-330200" rtl="0"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/Author only">
  <p:cSld name="Quote/Author only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" name="Google Shape;213;p69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14" name="Google Shape;214;p69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5" name="Google Shape;215;p69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6" name="Google Shape;216;p69"/>
          <p:cNvSpPr txBox="1">
            <a:spLocks noGrp="1"/>
          </p:cNvSpPr>
          <p:nvPr>
            <p:ph type="body" idx="1"/>
          </p:nvPr>
        </p:nvSpPr>
        <p:spPr>
          <a:xfrm>
            <a:off x="457200" y="456902"/>
            <a:ext cx="81738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 1">
  <p:cSld name="White - Title Top (TT) 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70"/>
          <p:cNvGrpSpPr/>
          <p:nvPr/>
        </p:nvGrpSpPr>
        <p:grpSpPr>
          <a:xfrm>
            <a:off x="4868224" y="1"/>
            <a:ext cx="4275776" cy="4489125"/>
            <a:chOff x="0" y="0"/>
            <a:chExt cx="11402070" cy="11971000"/>
          </a:xfrm>
        </p:grpSpPr>
        <p:pic>
          <p:nvPicPr>
            <p:cNvPr id="219" name="Google Shape;219;p70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0" name="Google Shape;220;p70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5375" tIns="5375" rIns="5375" bIns="5375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&amp; Subtitle">
  <p:cSld name="TITLE_AND_BODY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71"/>
          <p:cNvSpPr txBox="1">
            <a:spLocks noGrp="1"/>
          </p:cNvSpPr>
          <p:nvPr>
            <p:ph type="title"/>
          </p:nvPr>
        </p:nvSpPr>
        <p:spPr>
          <a:xfrm>
            <a:off x="666750" y="862013"/>
            <a:ext cx="7810500" cy="17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4200"/>
              <a:buFont typeface="Helvetica Neue"/>
              <a:buNone/>
              <a:defRPr sz="42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2pPr>
            <a:lvl3pPr lvl="2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3pPr>
            <a:lvl4pPr lvl="3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4pPr>
            <a:lvl5pPr lvl="4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5pPr>
            <a:lvl6pPr lvl="5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6pPr>
            <a:lvl7pPr lvl="6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7pPr>
            <a:lvl8pPr lvl="7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8pPr>
            <a:lvl9pPr lvl="8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rgbClr val="000000"/>
              </a:buClr>
              <a:buSzPts val="7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71"/>
          <p:cNvSpPr txBox="1">
            <a:spLocks noGrp="1"/>
          </p:cNvSpPr>
          <p:nvPr>
            <p:ph type="body" idx="1"/>
          </p:nvPr>
        </p:nvSpPr>
        <p:spPr>
          <a:xfrm>
            <a:off x="666750" y="2652713"/>
            <a:ext cx="78105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457200" lvl="0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lvl="1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lvl="2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lvl="3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lvl="4" indent="-228600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Helvetica Neue"/>
              <a:buNone/>
              <a:defRPr sz="2000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None/>
              <a:defRPr/>
            </a:lvl6pPr>
            <a:lvl7pPr marL="3200400" lvl="6" indent="-2730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7pPr>
            <a:lvl8pPr marL="3657600" lvl="7" indent="-2730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8pPr>
            <a:lvl9pPr marL="4114800" lvl="8" indent="-2730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700"/>
              <a:buChar char="•"/>
              <a:defRPr/>
            </a:lvl9pPr>
          </a:lstStyle>
          <a:p>
            <a:endParaRPr/>
          </a:p>
        </p:txBody>
      </p:sp>
      <p:sp>
        <p:nvSpPr>
          <p:cNvPr id="224" name="Google Shape;224;p71"/>
          <p:cNvSpPr txBox="1">
            <a:spLocks noGrp="1"/>
          </p:cNvSpPr>
          <p:nvPr>
            <p:ph type="sldNum" idx="12"/>
          </p:nvPr>
        </p:nvSpPr>
        <p:spPr>
          <a:xfrm>
            <a:off x="4478921" y="4905375"/>
            <a:ext cx="181500" cy="17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L="101600" marR="0" lvl="1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L="101600" marR="0" lvl="2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L="101600" marR="0" lvl="3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L="101600" marR="0" lvl="4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L="101600" marR="0" lvl="5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L="101600" marR="0" lvl="6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L="101600" marR="0" lvl="7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L="101600" marR="0" lvl="8" indent="-10160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sz="900"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marL="101600" lvl="0" indent="-10160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6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">
  <p:cSld name="Title Top (TT)"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73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31" name="Google Shape;231;p7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2" name="Google Shape;232;p73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resenter Title 2">
  <p:cSld name="Presenter Title 2">
    <p:bg>
      <p:bgPr>
        <a:solidFill>
          <a:srgbClr val="000000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4" name="Google Shape;234;p74"/>
          <p:cNvGrpSpPr/>
          <p:nvPr/>
        </p:nvGrpSpPr>
        <p:grpSpPr>
          <a:xfrm>
            <a:off x="0" y="0"/>
            <a:ext cx="10110787" cy="5946374"/>
            <a:chOff x="0" y="0"/>
            <a:chExt cx="26962098" cy="15856998"/>
          </a:xfrm>
        </p:grpSpPr>
        <p:pic>
          <p:nvPicPr>
            <p:cNvPr id="235" name="Google Shape;235;p7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0"/>
              <a:ext cx="26962098" cy="158569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6" name="Google Shape;236;p74"/>
            <p:cNvSpPr/>
            <p:nvPr/>
          </p:nvSpPr>
          <p:spPr>
            <a:xfrm>
              <a:off x="0" y="5109459"/>
              <a:ext cx="24384000" cy="8606400"/>
            </a:xfrm>
            <a:prstGeom prst="rect">
              <a:avLst/>
            </a:prstGeom>
            <a:gradFill>
              <a:gsLst>
                <a:gs pos="0">
                  <a:srgbClr val="000000"/>
                </a:gs>
                <a:gs pos="28800">
                  <a:srgbClr val="000000"/>
                </a:gs>
                <a:gs pos="71340">
                  <a:srgbClr val="000000">
                    <a:alpha val="49019"/>
                  </a:srgbClr>
                </a:gs>
                <a:gs pos="8692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237" name="Google Shape;237;p74"/>
            <p:cNvSpPr/>
            <p:nvPr/>
          </p:nvSpPr>
          <p:spPr>
            <a:xfrm>
              <a:off x="0" y="5083902"/>
              <a:ext cx="19689000" cy="25500"/>
            </a:xfrm>
            <a:prstGeom prst="rect">
              <a:avLst/>
            </a:prstGeom>
            <a:gradFill>
              <a:gsLst>
                <a:gs pos="0">
                  <a:srgbClr val="1C1E24"/>
                </a:gs>
                <a:gs pos="11690">
                  <a:srgbClr val="1C1E24"/>
                </a:gs>
                <a:gs pos="79020">
                  <a:srgbClr val="2A2C34">
                    <a:alpha val="49019"/>
                  </a:srgbClr>
                </a:gs>
                <a:gs pos="98830">
                  <a:srgbClr val="000000">
                    <a:alpha val="0"/>
                  </a:srgbClr>
                </a:gs>
                <a:gs pos="100000">
                  <a:srgbClr val="000000">
                    <a:alpha val="0"/>
                  </a:srgb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238" name="Google Shape;238;p74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HashiCorp">
  <p:cSld name="Splash - HashiCorp_1">
    <p:bg>
      <p:bgPr>
        <a:solidFill>
          <a:srgbClr val="000000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75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1" name="Google Shape;241;p7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llout Slide 2 Vault">
  <p:cSld name="Callout Slide Vaul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7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HashiCorp">
  <p:cSld name="Splash - HashiCorp">
    <p:bg>
      <p:bgPr>
        <a:solidFill>
          <a:srgbClr val="000000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7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6" name="Google Shape;246;p7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ue - Title Top (TT)">
  <p:cSld name="Bullets only 2_1">
    <p:bg>
      <p:bgPr>
        <a:solidFill>
          <a:schemeClr val="dk1"/>
        </a:solidFill>
        <a:effectLst/>
      </p:bgPr>
    </p:bg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8" name="Google Shape;248;p78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249" name="Google Shape;249;p78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78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TITLE_2"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/Author only">
  <p:cSld name="Quote/Author only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254;p81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55" name="Google Shape;255;p8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6" name="Google Shape;256;p81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81"/>
          <p:cNvSpPr txBox="1">
            <a:spLocks noGrp="1"/>
          </p:cNvSpPr>
          <p:nvPr>
            <p:ph type="body" idx="1"/>
          </p:nvPr>
        </p:nvSpPr>
        <p:spPr>
          <a:xfrm>
            <a:off x="457200" y="456902"/>
            <a:ext cx="81738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HashiCorp" type="tx">
  <p:cSld name="TITLE_AND_BODY">
    <p:bg>
      <p:bgPr>
        <a:solidFill>
          <a:srgbClr val="000000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82" descr="HashiCorp - Cover@2x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3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82"/>
          <p:cNvSpPr txBox="1">
            <a:spLocks noGrp="1"/>
          </p:cNvSpPr>
          <p:nvPr>
            <p:ph type="body" idx="1"/>
          </p:nvPr>
        </p:nvSpPr>
        <p:spPr>
          <a:xfrm>
            <a:off x="3582746" y="456902"/>
            <a:ext cx="5046600" cy="4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4765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61" name="Google Shape;261;p82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9" y="2364960"/>
            <a:ext cx="1769539" cy="413580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82"/>
          <p:cNvSpPr/>
          <p:nvPr/>
        </p:nvSpPr>
        <p:spPr>
          <a:xfrm>
            <a:off x="7149258" y="4821564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"/>
              <a:buFont typeface="Arial"/>
              <a:buNone/>
            </a:pPr>
            <a:r>
              <a:rPr lang="en" sz="700" b="0" i="1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Copyright © 2020 HashiCorp</a:t>
            </a:r>
            <a:endParaRPr sz="5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82"/>
          <p:cNvSpPr/>
          <p:nvPr/>
        </p:nvSpPr>
        <p:spPr>
          <a:xfrm>
            <a:off x="3173195" y="0"/>
            <a:ext cx="4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840">
                <a:srgbClr val="FFFFFF">
                  <a:alpha val="0"/>
                </a:srgbClr>
              </a:gs>
              <a:gs pos="25440">
                <a:srgbClr val="FFFFFF">
                  <a:alpha val="29411"/>
                </a:srgbClr>
              </a:gs>
              <a:gs pos="54060">
                <a:srgbClr val="FFFFFF">
                  <a:alpha val="29019"/>
                </a:srgbClr>
              </a:gs>
              <a:gs pos="79530">
                <a:srgbClr val="FFFFFF">
                  <a:alpha val="29019"/>
                </a:srgbClr>
              </a:gs>
              <a:gs pos="9368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endParaRPr sz="1400" b="0" i="0" u="none" strike="noStrike" cap="none">
              <a:solidFill>
                <a:srgbClr val="48486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82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1000" cy="1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150" tIns="7150" rIns="7150" bIns="71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"/>
              <a:buFont typeface="Arial"/>
              <a:buNone/>
              <a:defRPr sz="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T - 2">
  <p:cSld name="TT - 2"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6" name="Google Shape;266;p83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67" name="Google Shape;267;p83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8" name="Google Shape;268;p83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69" name="Google Shape;269;p8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83"/>
          <p:cNvSpPr txBox="1">
            <a:spLocks noGrp="1"/>
          </p:cNvSpPr>
          <p:nvPr>
            <p:ph type="body" idx="1"/>
          </p:nvPr>
        </p:nvSpPr>
        <p:spPr>
          <a:xfrm>
            <a:off x="457200" y="456902"/>
            <a:ext cx="74718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  <a:defRPr sz="30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1" name="Google Shape;271;p83"/>
          <p:cNvSpPr txBox="1">
            <a:spLocks noGrp="1"/>
          </p:cNvSpPr>
          <p:nvPr>
            <p:ph type="body" idx="2"/>
          </p:nvPr>
        </p:nvSpPr>
        <p:spPr>
          <a:xfrm>
            <a:off x="457200" y="1214140"/>
            <a:ext cx="6771300" cy="33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Top (TT)">
  <p:cSld name="Title Top (TT)"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3" name="Google Shape;273;p84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74" name="Google Shape;274;p84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5" name="Google Shape;275;p84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76" name="Google Shape;276;p8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9739" y="461989"/>
            <a:ext cx="289911" cy="30696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84"/>
          <p:cNvSpPr txBox="1">
            <a:spLocks noGrp="1"/>
          </p:cNvSpPr>
          <p:nvPr>
            <p:ph type="body" idx="1"/>
          </p:nvPr>
        </p:nvSpPr>
        <p:spPr>
          <a:xfrm>
            <a:off x="457200" y="457226"/>
            <a:ext cx="7471800" cy="9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8" name="Google Shape;278;p84"/>
          <p:cNvSpPr txBox="1">
            <a:spLocks noGrp="1"/>
          </p:cNvSpPr>
          <p:nvPr>
            <p:ph type="body" idx="2"/>
          </p:nvPr>
        </p:nvSpPr>
        <p:spPr>
          <a:xfrm>
            <a:off x="457200" y="1648148"/>
            <a:ext cx="8172300" cy="293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228600" algn="l" rtl="0">
              <a:lnSpc>
                <a:spcPct val="11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/Author only 2">
  <p:cSld name="Quote/Author only 2">
    <p:bg>
      <p:bgPr>
        <a:solidFill>
          <a:srgbClr val="000000"/>
        </a:solidFill>
        <a:effectLst/>
      </p:bgPr>
    </p:bg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0" name="Google Shape;280;p85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281" name="Google Shape;281;p85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2" name="Google Shape;282;p85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3" name="Google Shape;283;p85"/>
          <p:cNvSpPr txBox="1">
            <a:spLocks noGrp="1"/>
          </p:cNvSpPr>
          <p:nvPr>
            <p:ph type="body" idx="1"/>
          </p:nvPr>
        </p:nvSpPr>
        <p:spPr>
          <a:xfrm>
            <a:off x="457200" y="456902"/>
            <a:ext cx="8173800" cy="413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L - Black">
  <p:cSld name="TL - Black">
    <p:bg>
      <p:bgPr>
        <a:solidFill>
          <a:srgbClr val="000000"/>
        </a:solidFill>
        <a:effectLst/>
      </p:bgPr>
    </p:bg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5" name="Google Shape;285;p86"/>
          <p:cNvGrpSpPr/>
          <p:nvPr/>
        </p:nvGrpSpPr>
        <p:grpSpPr>
          <a:xfrm>
            <a:off x="4868224" y="0"/>
            <a:ext cx="4275776" cy="4489125"/>
            <a:chOff x="0" y="0"/>
            <a:chExt cx="11402069" cy="11971000"/>
          </a:xfrm>
        </p:grpSpPr>
        <p:pic>
          <p:nvPicPr>
            <p:cNvPr id="286" name="Google Shape;286;p86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3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7" name="Google Shape;287;p86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288" name="Google Shape;288;p86"/>
          <p:cNvCxnSpPr/>
          <p:nvPr/>
        </p:nvCxnSpPr>
        <p:spPr>
          <a:xfrm>
            <a:off x="457200" y="1076130"/>
            <a:ext cx="289800" cy="0"/>
          </a:xfrm>
          <a:prstGeom prst="straightConnector1">
            <a:avLst/>
          </a:prstGeom>
          <a:noFill/>
          <a:ln w="38100" cap="flat" cmpd="sng">
            <a:solidFill>
              <a:schemeClr val="accent6"/>
            </a:solidFill>
            <a:prstDash val="solid"/>
            <a:miter lim="400000"/>
            <a:headEnd type="none" w="sm" len="sm"/>
            <a:tailEnd type="none" w="sm" len="sm"/>
          </a:ln>
        </p:spPr>
      </p:cxnSp>
      <p:sp>
        <p:nvSpPr>
          <p:cNvPr id="289" name="Google Shape;289;p86"/>
          <p:cNvSpPr txBox="1">
            <a:spLocks noGrp="1"/>
          </p:cNvSpPr>
          <p:nvPr>
            <p:ph type="body" idx="1"/>
          </p:nvPr>
        </p:nvSpPr>
        <p:spPr>
          <a:xfrm>
            <a:off x="457200" y="1333389"/>
            <a:ext cx="2217600" cy="33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290" name="Google Shape;290;p86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" y="457226"/>
            <a:ext cx="290513" cy="307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 - 2 Photos Small">
  <p:cSld name="C - 2 Photos Small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2" name="Google Shape;292;p87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293" name="Google Shape;293;p87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87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95" name="Google Shape;295;p87"/>
          <p:cNvSpPr>
            <a:spLocks noGrp="1"/>
          </p:cNvSpPr>
          <p:nvPr>
            <p:ph type="pic" idx="2"/>
          </p:nvPr>
        </p:nvSpPr>
        <p:spPr>
          <a:xfrm>
            <a:off x="1380602" y="1214140"/>
            <a:ext cx="21159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6" name="Google Shape;296;p87"/>
          <p:cNvSpPr txBox="1">
            <a:spLocks noGrp="1"/>
          </p:cNvSpPr>
          <p:nvPr>
            <p:ph type="body" idx="1"/>
          </p:nvPr>
        </p:nvSpPr>
        <p:spPr>
          <a:xfrm>
            <a:off x="457200" y="3657708"/>
            <a:ext cx="39861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7" name="Google Shape;297;p87"/>
          <p:cNvSpPr>
            <a:spLocks noGrp="1"/>
          </p:cNvSpPr>
          <p:nvPr>
            <p:ph type="pic" idx="3"/>
          </p:nvPr>
        </p:nvSpPr>
        <p:spPr>
          <a:xfrm>
            <a:off x="5579839" y="1214140"/>
            <a:ext cx="2115900" cy="22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4275" tIns="17150" rIns="34275" bIns="17150" anchor="t" anchorCtr="0">
            <a:noAutofit/>
          </a:bodyPr>
          <a:lstStyle>
            <a:lvl1pPr marR="0" lvl="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8" name="Google Shape;298;p87"/>
          <p:cNvSpPr txBox="1">
            <a:spLocks noGrp="1"/>
          </p:cNvSpPr>
          <p:nvPr>
            <p:ph type="body" idx="4"/>
          </p:nvPr>
        </p:nvSpPr>
        <p:spPr>
          <a:xfrm>
            <a:off x="4656437" y="3657708"/>
            <a:ext cx="3986100" cy="93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▪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3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3_1 Column - Light">
  <p:cSld name="13_1 Column - Light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88"/>
          <p:cNvSpPr/>
          <p:nvPr/>
        </p:nvSpPr>
        <p:spPr>
          <a:xfrm flipH="1">
            <a:off x="390588" y="0"/>
            <a:ext cx="501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1" name="Google Shape;301;p88"/>
          <p:cNvSpPr txBox="1">
            <a:spLocks noGrp="1"/>
          </p:cNvSpPr>
          <p:nvPr>
            <p:ph type="title"/>
          </p:nvPr>
        </p:nvSpPr>
        <p:spPr>
          <a:xfrm>
            <a:off x="544451" y="293840"/>
            <a:ext cx="81549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2" name="Google Shape;302;p88"/>
          <p:cNvSpPr/>
          <p:nvPr/>
        </p:nvSpPr>
        <p:spPr>
          <a:xfrm flipH="1">
            <a:off x="390588" y="293841"/>
            <a:ext cx="50100" cy="669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03" name="Google Shape;303;p88"/>
          <p:cNvSpPr txBox="1">
            <a:spLocks noGrp="1"/>
          </p:cNvSpPr>
          <p:nvPr>
            <p:ph type="body" idx="1"/>
          </p:nvPr>
        </p:nvSpPr>
        <p:spPr>
          <a:xfrm>
            <a:off x="556260" y="1246188"/>
            <a:ext cx="2513400" cy="3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04" name="Google Shape;304;p88"/>
          <p:cNvSpPr txBox="1">
            <a:spLocks noGrp="1"/>
          </p:cNvSpPr>
          <p:nvPr>
            <p:ph type="body" idx="2"/>
          </p:nvPr>
        </p:nvSpPr>
        <p:spPr>
          <a:xfrm>
            <a:off x="3408718" y="1246188"/>
            <a:ext cx="2513400" cy="3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05" name="Google Shape;305;p88"/>
          <p:cNvSpPr txBox="1">
            <a:spLocks noGrp="1"/>
          </p:cNvSpPr>
          <p:nvPr>
            <p:ph type="body" idx="3"/>
          </p:nvPr>
        </p:nvSpPr>
        <p:spPr>
          <a:xfrm>
            <a:off x="6254041" y="1246188"/>
            <a:ext cx="2513400" cy="354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302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▪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–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048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06" name="Google Shape;306;p88"/>
          <p:cNvSpPr txBox="1">
            <a:spLocks noGrp="1"/>
          </p:cNvSpPr>
          <p:nvPr>
            <p:ph type="sldNum" idx="12"/>
          </p:nvPr>
        </p:nvSpPr>
        <p:spPr>
          <a:xfrm>
            <a:off x="8701536" y="4931052"/>
            <a:ext cx="342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7" name="Google Shape;307;p88"/>
          <p:cNvSpPr/>
          <p:nvPr/>
        </p:nvSpPr>
        <p:spPr>
          <a:xfrm>
            <a:off x="7291998" y="4927982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rPr>
              <a:t>Copyright © 2020 HashiCorp</a:t>
            </a:r>
            <a:endParaRPr sz="600" b="0" i="0" u="none" strike="noStrike" cap="none">
              <a:solidFill>
                <a:srgbClr val="AEABA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White w/title">
  <p:cSld name="1_White w/title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89"/>
          <p:cNvSpPr txBox="1">
            <a:spLocks noGrp="1"/>
          </p:cNvSpPr>
          <p:nvPr>
            <p:ph type="body" idx="1"/>
          </p:nvPr>
        </p:nvSpPr>
        <p:spPr>
          <a:xfrm>
            <a:off x="544945" y="1256145"/>
            <a:ext cx="8154600" cy="3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–"/>
              <a:defRPr sz="16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400" b="0" i="0" u="none" strike="noStrike" cap="none">
                <a:solidFill>
                  <a:schemeClr val="dk2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788"/>
              <a:buFont typeface="Arial"/>
              <a:buNone/>
              <a:defRPr sz="788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endParaRPr/>
          </a:p>
        </p:txBody>
      </p:sp>
      <p:sp>
        <p:nvSpPr>
          <p:cNvPr id="310" name="Google Shape;310;p89"/>
          <p:cNvSpPr/>
          <p:nvPr/>
        </p:nvSpPr>
        <p:spPr>
          <a:xfrm flipH="1">
            <a:off x="390588" y="0"/>
            <a:ext cx="501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13"/>
              <a:buFont typeface="Arial"/>
              <a:buNone/>
            </a:pPr>
            <a:endParaRPr sz="1013" b="0" i="0" u="none" strike="noStrike" cap="none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11" name="Google Shape;311;p89"/>
          <p:cNvSpPr txBox="1">
            <a:spLocks noGrp="1"/>
          </p:cNvSpPr>
          <p:nvPr>
            <p:ph type="title"/>
          </p:nvPr>
        </p:nvSpPr>
        <p:spPr>
          <a:xfrm>
            <a:off x="544451" y="293840"/>
            <a:ext cx="81549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2" name="Google Shape;312;p89"/>
          <p:cNvSpPr txBox="1">
            <a:spLocks noGrp="1"/>
          </p:cNvSpPr>
          <p:nvPr>
            <p:ph type="sldNum" idx="12"/>
          </p:nvPr>
        </p:nvSpPr>
        <p:spPr>
          <a:xfrm>
            <a:off x="8701536" y="4931052"/>
            <a:ext cx="3429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3" name="Google Shape;313;p89"/>
          <p:cNvSpPr/>
          <p:nvPr/>
        </p:nvSpPr>
        <p:spPr>
          <a:xfrm>
            <a:off x="7291998" y="4927982"/>
            <a:ext cx="1310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rPr>
              <a:t>Copyright © 2020</a:t>
            </a:r>
            <a:endParaRPr sz="600" b="0" i="0" u="none" strike="noStrike" cap="none">
              <a:solidFill>
                <a:srgbClr val="AEABAB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" sz="600" b="0" i="0" u="none" strike="noStrike" cap="none">
                <a:solidFill>
                  <a:srgbClr val="AEABAB"/>
                </a:solidFill>
                <a:latin typeface="Verdana"/>
                <a:ea typeface="Verdana"/>
                <a:cs typeface="Verdana"/>
                <a:sym typeface="Verdana"/>
              </a:rPr>
              <a:t> HashiCorp</a:t>
            </a:r>
            <a:endParaRPr sz="600" b="0" i="0" u="none" strike="noStrike" cap="none">
              <a:solidFill>
                <a:srgbClr val="AEABAB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ody w/title Blank">
  <p:cSld name="TITLE_AND_BODY_1"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5" name="Google Shape;315;p90"/>
          <p:cNvPicPr preferRelativeResize="0"/>
          <p:nvPr/>
        </p:nvPicPr>
        <p:blipFill rotWithShape="1">
          <a:blip r:embed="rId2">
            <a:alphaModFix amt="34000"/>
          </a:blip>
          <a:srcRect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90"/>
          <p:cNvSpPr/>
          <p:nvPr/>
        </p:nvSpPr>
        <p:spPr>
          <a:xfrm>
            <a:off x="440690" y="293915"/>
            <a:ext cx="8258700" cy="4430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75"/>
              <a:buFont typeface="Verdana"/>
              <a:buNone/>
            </a:pPr>
            <a:endParaRPr sz="1275" b="1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7" name="Google Shape;317;p90"/>
          <p:cNvSpPr/>
          <p:nvPr/>
        </p:nvSpPr>
        <p:spPr>
          <a:xfrm flipH="1">
            <a:off x="390588" y="0"/>
            <a:ext cx="50100" cy="51435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75"/>
              <a:buFont typeface="Verdana"/>
              <a:buNone/>
            </a:pPr>
            <a:endParaRPr sz="975" b="1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318" name="Google Shape;318;p90"/>
          <p:cNvSpPr txBox="1">
            <a:spLocks noGrp="1"/>
          </p:cNvSpPr>
          <p:nvPr>
            <p:ph type="title"/>
          </p:nvPr>
        </p:nvSpPr>
        <p:spPr>
          <a:xfrm>
            <a:off x="544451" y="293840"/>
            <a:ext cx="8154900" cy="8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7000" tIns="127000" rIns="127000" bIns="127000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675"/>
              </a:spcBef>
              <a:spcAft>
                <a:spcPts val="0"/>
              </a:spcAft>
              <a:buClr>
                <a:srgbClr val="000000"/>
              </a:buClr>
              <a:buSzPts val="2775"/>
              <a:buFont typeface="Tahoma"/>
              <a:buChar char="●"/>
              <a:defRPr sz="2775"/>
            </a:lvl1pPr>
            <a:lvl2pPr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2pPr>
            <a:lvl3pPr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3pPr>
            <a:lvl4pPr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4pPr>
            <a:lvl5pPr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5pPr>
            <a:lvl6pPr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6pPr>
            <a:lvl7pPr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  <a:defRPr/>
            </a:lvl7pPr>
            <a:lvl8pPr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  <a:defRPr/>
            </a:lvl8pPr>
            <a:lvl9pPr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19" name="Google Shape;319;p90"/>
          <p:cNvSpPr/>
          <p:nvPr/>
        </p:nvSpPr>
        <p:spPr>
          <a:xfrm flipH="1">
            <a:off x="390588" y="293841"/>
            <a:ext cx="50100" cy="669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45700" tIns="45700" rIns="45700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75"/>
              <a:buFont typeface="Verdana"/>
              <a:buNone/>
            </a:pPr>
            <a:endParaRPr sz="975" b="1" i="0" u="none" strike="noStrike" cap="none">
              <a:solidFill>
                <a:srgbClr val="FFFFF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pSp>
        <p:nvGrpSpPr>
          <p:cNvPr id="320" name="Google Shape;320;p90"/>
          <p:cNvGrpSpPr/>
          <p:nvPr/>
        </p:nvGrpSpPr>
        <p:grpSpPr>
          <a:xfrm>
            <a:off x="8476448" y="4797397"/>
            <a:ext cx="223044" cy="236059"/>
            <a:chOff x="0" y="0"/>
            <a:chExt cx="594785" cy="629491"/>
          </a:xfrm>
        </p:grpSpPr>
        <p:sp>
          <p:nvSpPr>
            <p:cNvPr id="321" name="Google Shape;321;p90"/>
            <p:cNvSpPr/>
            <p:nvPr/>
          </p:nvSpPr>
          <p:spPr>
            <a:xfrm>
              <a:off x="0" y="0"/>
              <a:ext cx="247698" cy="539946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21600" y="0"/>
                  </a:moveTo>
                  <a:lnTo>
                    <a:pt x="0" y="5718"/>
                  </a:lnTo>
                  <a:lnTo>
                    <a:pt x="0" y="19448"/>
                  </a:lnTo>
                  <a:lnTo>
                    <a:pt x="8115" y="21600"/>
                  </a:lnTo>
                  <a:lnTo>
                    <a:pt x="8115" y="7870"/>
                  </a:lnTo>
                  <a:lnTo>
                    <a:pt x="21600" y="4303"/>
                  </a:lnTo>
                  <a:lnTo>
                    <a:pt x="21600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75"/>
                <a:buFont typeface="Verdana"/>
                <a:buNone/>
              </a:pPr>
              <a:endParaRPr sz="1275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2" name="Google Shape;322;p90"/>
            <p:cNvSpPr/>
            <p:nvPr/>
          </p:nvSpPr>
          <p:spPr>
            <a:xfrm>
              <a:off x="154628" y="0"/>
              <a:ext cx="285552" cy="629100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4534" y="0"/>
                  </a:moveTo>
                  <a:lnTo>
                    <a:pt x="14534" y="9379"/>
                  </a:lnTo>
                  <a:lnTo>
                    <a:pt x="7039" y="9379"/>
                  </a:lnTo>
                  <a:lnTo>
                    <a:pt x="7039" y="5892"/>
                  </a:lnTo>
                  <a:lnTo>
                    <a:pt x="0" y="7739"/>
                  </a:lnTo>
                  <a:lnTo>
                    <a:pt x="0" y="19753"/>
                  </a:lnTo>
                  <a:lnTo>
                    <a:pt x="7039" y="21600"/>
                  </a:lnTo>
                  <a:lnTo>
                    <a:pt x="7039" y="12246"/>
                  </a:lnTo>
                  <a:lnTo>
                    <a:pt x="14534" y="12246"/>
                  </a:lnTo>
                  <a:lnTo>
                    <a:pt x="14534" y="15720"/>
                  </a:lnTo>
                  <a:lnTo>
                    <a:pt x="21600" y="13874"/>
                  </a:lnTo>
                  <a:lnTo>
                    <a:pt x="21600" y="1847"/>
                  </a:lnTo>
                  <a:lnTo>
                    <a:pt x="14534" y="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75"/>
                <a:buFont typeface="Verdana"/>
                <a:buNone/>
              </a:pPr>
              <a:endParaRPr sz="1275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  <p:sp>
          <p:nvSpPr>
            <p:cNvPr id="323" name="Google Shape;323;p90"/>
            <p:cNvSpPr/>
            <p:nvPr/>
          </p:nvSpPr>
          <p:spPr>
            <a:xfrm>
              <a:off x="346763" y="89167"/>
              <a:ext cx="248022" cy="540324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0" y="21600"/>
                  </a:moveTo>
                  <a:lnTo>
                    <a:pt x="21600" y="15885"/>
                  </a:lnTo>
                  <a:lnTo>
                    <a:pt x="21600" y="2150"/>
                  </a:lnTo>
                  <a:lnTo>
                    <a:pt x="13496" y="0"/>
                  </a:lnTo>
                  <a:lnTo>
                    <a:pt x="13496" y="13735"/>
                  </a:lnTo>
                  <a:lnTo>
                    <a:pt x="0" y="173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BFBFBF"/>
            </a:solidFill>
            <a:ln>
              <a:noFill/>
            </a:ln>
          </p:spPr>
          <p:txBody>
            <a:bodyPr spcFirstLastPara="1" wrap="square" lIns="121900" tIns="121900" rIns="121900" bIns="1219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75"/>
                <a:buFont typeface="Verdana"/>
                <a:buNone/>
              </a:pPr>
              <a:endParaRPr sz="1275" b="1" i="0" u="none" strike="noStrike" cap="none">
                <a:solidFill>
                  <a:srgbClr val="FFFFFF"/>
                </a:solidFill>
                <a:latin typeface="Tahoma"/>
                <a:ea typeface="Tahoma"/>
                <a:cs typeface="Tahoma"/>
                <a:sym typeface="Tahoma"/>
              </a:endParaRPr>
            </a:p>
          </p:txBody>
        </p:sp>
      </p:grpSp>
      <p:sp>
        <p:nvSpPr>
          <p:cNvPr id="324" name="Google Shape;324;p90"/>
          <p:cNvSpPr/>
          <p:nvPr/>
        </p:nvSpPr>
        <p:spPr>
          <a:xfrm>
            <a:off x="544451" y="4851855"/>
            <a:ext cx="1217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</a:pPr>
            <a:r>
              <a:rPr lang="en"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rPr>
              <a:t>Copyright © 2018 HashiCorp</a:t>
            </a:r>
            <a:endParaRPr/>
          </a:p>
        </p:txBody>
      </p:sp>
      <p:sp>
        <p:nvSpPr>
          <p:cNvPr id="325" name="Google Shape;325;p90"/>
          <p:cNvSpPr txBox="1">
            <a:spLocks noGrp="1"/>
          </p:cNvSpPr>
          <p:nvPr>
            <p:ph type="sldNum" idx="12"/>
          </p:nvPr>
        </p:nvSpPr>
        <p:spPr>
          <a:xfrm>
            <a:off x="8610158" y="4697969"/>
            <a:ext cx="3792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FABAB"/>
              </a:buClr>
              <a:buSzPts val="600"/>
              <a:buFont typeface="Verdana"/>
              <a:buNone/>
              <a:defRPr sz="600" b="0" i="0" u="none" strike="noStrike" cap="none">
                <a:solidFill>
                  <a:srgbClr val="AFABAB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hite - Title Top (TT)">
  <p:cSld name="Title Top (TT)_1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" name="Google Shape;327;p91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28" name="Google Shape;328;p91" descr="Imag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9" name="Google Shape;329;p91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White Logomark Right">
  <p:cSld name="Title Top (TT)_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92" descr="Image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339739" y="494203"/>
            <a:ext cx="289911" cy="30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ver - HashiCorp" type="tx">
  <p:cSld name="TITLE_AND_BODY">
    <p:bg>
      <p:bgPr>
        <a:solidFill>
          <a:srgbClr val="000000"/>
        </a:solidFill>
        <a:effectLst/>
      </p:bgPr>
    </p:bg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9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" y="0"/>
            <a:ext cx="9144000" cy="5143484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94"/>
          <p:cNvSpPr/>
          <p:nvPr/>
        </p:nvSpPr>
        <p:spPr>
          <a:xfrm>
            <a:off x="3174345" y="0"/>
            <a:ext cx="48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9840">
                <a:srgbClr val="FFFFFF">
                  <a:alpha val="0"/>
                </a:srgbClr>
              </a:gs>
              <a:gs pos="25440">
                <a:srgbClr val="FFFFFF">
                  <a:alpha val="30196"/>
                </a:srgbClr>
              </a:gs>
              <a:gs pos="54060">
                <a:srgbClr val="FFFFFF">
                  <a:alpha val="29803"/>
                </a:srgbClr>
              </a:gs>
              <a:gs pos="79530">
                <a:srgbClr val="FFFFFF">
                  <a:alpha val="29803"/>
                </a:srgbClr>
              </a:gs>
              <a:gs pos="9368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mplate Section Title">
  <p:cSld name="Template Section Title"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95"/>
          <p:cNvSpPr/>
          <p:nvPr/>
        </p:nvSpPr>
        <p:spPr>
          <a:xfrm>
            <a:off x="0" y="0"/>
            <a:ext cx="2674800" cy="5143500"/>
          </a:xfrm>
          <a:prstGeom prst="rect">
            <a:avLst/>
          </a:prstGeom>
          <a:solidFill>
            <a:srgbClr val="155DFF"/>
          </a:solidFill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pen Sans"/>
              <a:buNone/>
            </a:pPr>
            <a:endParaRPr sz="1400" b="0" i="0" u="none" strike="noStrike" cap="none">
              <a:solidFill>
                <a:srgbClr val="48486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41" name="Google Shape;341;p95" descr="Google Shape;3488;p15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80684" y="2086518"/>
            <a:ext cx="913315" cy="91331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2" name="Google Shape;342;p95"/>
          <p:cNvGrpSpPr/>
          <p:nvPr/>
        </p:nvGrpSpPr>
        <p:grpSpPr>
          <a:xfrm>
            <a:off x="4868224" y="0"/>
            <a:ext cx="4275776" cy="4489125"/>
            <a:chOff x="0" y="0"/>
            <a:chExt cx="11402070" cy="11971000"/>
          </a:xfrm>
        </p:grpSpPr>
        <p:pic>
          <p:nvPicPr>
            <p:cNvPr id="343" name="Google Shape;343;p95" descr="Image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83084" y="0"/>
              <a:ext cx="7118986" cy="9931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4" name="Google Shape;344;p95"/>
            <p:cNvSpPr/>
            <p:nvPr/>
          </p:nvSpPr>
          <p:spPr>
            <a:xfrm>
              <a:off x="0" y="698500"/>
              <a:ext cx="10640100" cy="112725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19050" tIns="19050" rIns="19050" bIns="19050" anchor="ctr" anchorCtr="0">
              <a:noAutofit/>
            </a:bodyPr>
            <a:lstStyle/>
            <a:p>
              <a:pPr marL="0" marR="0" lvl="0" indent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Open Sans"/>
                <a:buNone/>
              </a:pPr>
              <a:endPara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HashiCorp">
  <p:cSld name="Splash - HashiCorp">
    <p:bg>
      <p:bgPr>
        <a:solidFill>
          <a:srgbClr val="000000"/>
        </a:solidFill>
        <a:effectLst/>
      </p:bgPr>
    </p:bg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96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47" name="Google Shape;347;p9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HashiCorp">
  <p:cSld name="Splash - HashiCorp_1">
    <p:bg>
      <p:bgPr>
        <a:solidFill>
          <a:srgbClr val="000000"/>
        </a:solidFill>
        <a:effectLst/>
      </p:bgPr>
    </p:bg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97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50" name="Google Shape;350;p9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Terraform">
  <p:cSld name="Splash - Terraform">
    <p:bg>
      <p:bgPr>
        <a:solidFill>
          <a:srgbClr val="000000"/>
        </a:solid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9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98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Terraform">
  <p:cSld name="Splash - Terraform_1">
    <p:bg>
      <p:bgPr>
        <a:gradFill>
          <a:gsLst>
            <a:gs pos="0">
              <a:schemeClr val="accent4"/>
            </a:gs>
            <a:gs pos="100000">
              <a:srgbClr val="3C2AA8"/>
            </a:gs>
          </a:gsLst>
          <a:lin ang="3600008" scaled="0"/>
        </a:gradFill>
        <a:effectLst/>
      </p:bgPr>
    </p:bg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9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99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Vault">
  <p:cSld name="Splash - Vault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  <a:effectLst/>
      </p:bgPr>
    </p:bg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Google Shape;358;p10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100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Vault">
  <p:cSld name="Splash - Vault_1">
    <p:bg>
      <p:bgPr>
        <a:gradFill>
          <a:gsLst>
            <a:gs pos="0">
              <a:srgbClr val="0E0F12"/>
            </a:gs>
            <a:gs pos="100000">
              <a:srgbClr val="000000"/>
            </a:gs>
          </a:gsLst>
          <a:lin ang="2700006" scaled="0"/>
        </a:gradFill>
        <a:effectLst/>
      </p:bgPr>
    </p:bg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10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101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Consul">
  <p:cSld name="Splash - Consul">
    <p:bg>
      <p:bgPr>
        <a:solidFill>
          <a:srgbClr val="000000"/>
        </a:solidFill>
        <a:effectLst/>
      </p:bgPr>
    </p:bg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10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102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- Consul">
  <p:cSld name="Splash - Consul_1">
    <p:bg>
      <p:bgPr>
        <a:gradFill>
          <a:gsLst>
            <a:gs pos="0">
              <a:srgbClr val="CA2171"/>
            </a:gs>
            <a:gs pos="100000">
              <a:srgbClr val="8E134A"/>
            </a:gs>
          </a:gsLst>
          <a:lin ang="3600008" scaled="0"/>
        </a:gradFill>
        <a:effectLst/>
      </p:bgPr>
    </p:bg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10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103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plash - Nomad">
  <p:cSld name="Splash - Nomad">
    <p:bg>
      <p:bgPr>
        <a:solidFill>
          <a:srgbClr val="000000"/>
        </a:solidFill>
        <a:effectLst/>
      </p:bgPr>
    </p:bg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10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104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1pPr>
            <a:lvl2pPr marL="10160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2pPr>
            <a:lvl3pPr marL="10160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3pPr>
            <a:lvl4pPr marL="10160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4pPr>
            <a:lvl5pPr marL="10160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5pPr>
            <a:lvl6pPr marL="10160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6pPr>
            <a:lvl7pPr marL="10160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7pPr>
            <a:lvl8pPr marL="10160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8pPr>
            <a:lvl9pPr marL="10160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cap="none">
                <a:solidFill>
                  <a:srgbClr val="000000"/>
                </a:solidFill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5" Type="http://schemas.openxmlformats.org/officeDocument/2006/relationships/slideLayout" Target="../slideLayouts/slideLayout74.xml"/><Relationship Id="rId4" Type="http://schemas.openxmlformats.org/officeDocument/2006/relationships/slideLayout" Target="../slideLayouts/slideLayout7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12" Type="http://schemas.openxmlformats.org/officeDocument/2006/relationships/slideLayout" Target="../slideLayouts/slideLayout88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slideLayout" Target="../slideLayouts/slideLayout87.xml"/><Relationship Id="rId5" Type="http://schemas.openxmlformats.org/officeDocument/2006/relationships/slideLayout" Target="../slideLayouts/slideLayout81.xml"/><Relationship Id="rId10" Type="http://schemas.openxmlformats.org/officeDocument/2006/relationships/slideLayout" Target="../slideLayouts/slideLayout86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101.xml"/><Relationship Id="rId18" Type="http://schemas.openxmlformats.org/officeDocument/2006/relationships/slideLayout" Target="../slideLayouts/slideLayout106.xml"/><Relationship Id="rId26" Type="http://schemas.openxmlformats.org/officeDocument/2006/relationships/slideLayout" Target="../slideLayouts/slideLayout114.xml"/><Relationship Id="rId3" Type="http://schemas.openxmlformats.org/officeDocument/2006/relationships/slideLayout" Target="../slideLayouts/slideLayout91.xml"/><Relationship Id="rId21" Type="http://schemas.openxmlformats.org/officeDocument/2006/relationships/slideLayout" Target="../slideLayouts/slideLayout109.xml"/><Relationship Id="rId7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100.xml"/><Relationship Id="rId17" Type="http://schemas.openxmlformats.org/officeDocument/2006/relationships/slideLayout" Target="../slideLayouts/slideLayout105.xml"/><Relationship Id="rId25" Type="http://schemas.openxmlformats.org/officeDocument/2006/relationships/slideLayout" Target="../slideLayouts/slideLayout113.xml"/><Relationship Id="rId2" Type="http://schemas.openxmlformats.org/officeDocument/2006/relationships/slideLayout" Target="../slideLayouts/slideLayout90.xml"/><Relationship Id="rId16" Type="http://schemas.openxmlformats.org/officeDocument/2006/relationships/slideLayout" Target="../slideLayouts/slideLayout104.xml"/><Relationship Id="rId20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17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24" Type="http://schemas.openxmlformats.org/officeDocument/2006/relationships/slideLayout" Target="../slideLayouts/slideLayout112.xml"/><Relationship Id="rId5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103.xml"/><Relationship Id="rId23" Type="http://schemas.openxmlformats.org/officeDocument/2006/relationships/slideLayout" Target="../slideLayouts/slideLayout111.xml"/><Relationship Id="rId28" Type="http://schemas.openxmlformats.org/officeDocument/2006/relationships/slideLayout" Target="../slideLayouts/slideLayout116.xml"/><Relationship Id="rId10" Type="http://schemas.openxmlformats.org/officeDocument/2006/relationships/slideLayout" Target="../slideLayouts/slideLayout98.xml"/><Relationship Id="rId19" Type="http://schemas.openxmlformats.org/officeDocument/2006/relationships/slideLayout" Target="../slideLayouts/slideLayout107.xml"/><Relationship Id="rId31" Type="http://schemas.openxmlformats.org/officeDocument/2006/relationships/theme" Target="../theme/theme5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102.xml"/><Relationship Id="rId22" Type="http://schemas.openxmlformats.org/officeDocument/2006/relationships/slideLayout" Target="../slideLayouts/slideLayout110.xml"/><Relationship Id="rId27" Type="http://schemas.openxmlformats.org/officeDocument/2006/relationships/slideLayout" Target="../slideLayouts/slideLayout115.xml"/><Relationship Id="rId30" Type="http://schemas.openxmlformats.org/officeDocument/2006/relationships/slideLayout" Target="../slideLayouts/slideLayout118.xml"/></Relationships>
</file>

<file path=ppt/slideMasters/_rels/slideMaster6.xml.rels><?xml version="1.0" encoding="UTF-8" standalone="yes"?>
<Relationships xmlns="http://schemas.openxmlformats.org/package/2006/relationships"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1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b="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  <p:sldLayoutId id="2147483709" r:id="rId51"/>
    <p:sldLayoutId id="2147483710" r:id="rId52"/>
    <p:sldLayoutId id="2147483711" r:id="rId53"/>
    <p:sldLayoutId id="2147483712" r:id="rId54"/>
    <p:sldLayoutId id="2147483713" r:id="rId55"/>
    <p:sldLayoutId id="2147483714" r:id="rId56"/>
    <p:sldLayoutId id="2147483715" r:id="rId57"/>
    <p:sldLayoutId id="2147483716" r:id="rId5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72"/>
          <p:cNvSpPr txBox="1">
            <a:spLocks noGrp="1"/>
          </p:cNvSpPr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7" name="Google Shape;227;p72"/>
          <p:cNvSpPr txBox="1">
            <a:spLocks noGrp="1"/>
          </p:cNvSpPr>
          <p:nvPr>
            <p:ph type="body" idx="1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–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–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▪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None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Open Sans"/>
              <a:buChar char="•"/>
              <a:defRPr sz="1400" b="0" i="0" u="none" strike="noStrike" cap="none">
                <a:solidFill>
                  <a:srgbClr val="48486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228" name="Google Shape;228;p72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24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30" r:id="rId7"/>
    <p:sldLayoutId id="2147483731" r:id="rId8"/>
    <p:sldLayoutId id="2147483732" r:id="rId9"/>
    <p:sldLayoutId id="2147483733" r:id="rId10"/>
    <p:sldLayoutId id="2147483734" r:id="rId11"/>
    <p:sldLayoutId id="214748373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26B43"/>
          </p15:clr>
        </p15:guide>
        <p15:guide id="2" pos="2880">
          <p15:clr>
            <a:srgbClr val="F26B43"/>
          </p15:clr>
        </p15:guide>
        <p15:guide id="3" pos="288">
          <p15:clr>
            <a:srgbClr val="F26B43"/>
          </p15:clr>
        </p15:guide>
        <p15:guide id="4" pos="5427">
          <p15:clr>
            <a:srgbClr val="F26B43"/>
          </p15:clr>
        </p15:guide>
        <p15:guide id="5" orient="horz" pos="1035">
          <p15:clr>
            <a:srgbClr val="F26B43"/>
          </p15:clr>
        </p15:guide>
        <p15:guide id="6" orient="horz" pos="288">
          <p15:clr>
            <a:srgbClr val="F26B43"/>
          </p15:clr>
        </p15:guide>
        <p15:guide id="7" orient="horz" pos="2889">
          <p15:clr>
            <a:srgbClr val="F26B43"/>
          </p15:clr>
        </p15:guide>
        <p15:guide id="8" orient="horz" pos="765">
          <p15:clr>
            <a:srgbClr val="F26B43"/>
          </p15:clr>
        </p15:guide>
        <p15:guide id="9" orient="horz" pos="3051">
          <p15:clr>
            <a:srgbClr val="F26B43"/>
          </p15:clr>
        </p15:guide>
        <p15:guide id="10" orient="horz" pos="3096">
          <p15:clr>
            <a:srgbClr val="F26B43"/>
          </p15:clr>
        </p15:guide>
        <p15:guide id="11" pos="2934">
          <p15:clr>
            <a:srgbClr val="F26B43"/>
          </p15:clr>
        </p15:guide>
        <p15:guide id="12" pos="2043">
          <p15:clr>
            <a:srgbClr val="F26B43"/>
          </p15:clr>
        </p15:guide>
        <p15:guide id="13" pos="1989">
          <p15:clr>
            <a:srgbClr val="F26B43"/>
          </p15:clr>
        </p15:guide>
        <p15:guide id="14" pos="3807">
          <p15:clr>
            <a:srgbClr val="F26B43"/>
          </p15:clr>
        </p15:guide>
        <p15:guide id="15" pos="3753">
          <p15:clr>
            <a:srgbClr val="F26B43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93"/>
          <p:cNvSpPr txBox="1">
            <a:spLocks noGrp="1"/>
          </p:cNvSpPr>
          <p:nvPr>
            <p:ph type="title"/>
          </p:nvPr>
        </p:nvSpPr>
        <p:spPr>
          <a:xfrm>
            <a:off x="633413" y="357188"/>
            <a:ext cx="7877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R="0" lvl="2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R="0" lvl="3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R="0" lvl="4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R="0" lvl="5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R="0" lvl="6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R="0" lvl="7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R="0" lvl="8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Open Sans"/>
              <a:buNone/>
              <a:defRPr sz="3600" b="1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334" name="Google Shape;334;p93"/>
          <p:cNvSpPr txBox="1">
            <a:spLocks noGrp="1"/>
          </p:cNvSpPr>
          <p:nvPr>
            <p:ph type="body" idx="1"/>
          </p:nvPr>
        </p:nvSpPr>
        <p:spPr>
          <a:xfrm>
            <a:off x="633413" y="1214438"/>
            <a:ext cx="7877100" cy="34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ctr" anchorCtr="0">
            <a:noAutofit/>
          </a:bodyPr>
          <a:lstStyle>
            <a:lvl1pPr marL="457200" marR="0" lvl="0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–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▪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None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17500" algn="l" rtl="0">
              <a:lnSpc>
                <a:spcPct val="110000"/>
              </a:lnSpc>
              <a:spcBef>
                <a:spcPts val="2000"/>
              </a:spcBef>
              <a:spcAft>
                <a:spcPts val="0"/>
              </a:spcAft>
              <a:buClr>
                <a:srgbClr val="484861"/>
              </a:buClr>
              <a:buSzPts val="1400"/>
              <a:buFont typeface="Helvetica Neue"/>
              <a:buChar char="•"/>
              <a:defRPr sz="1400" i="0" u="none" strike="noStrike" cap="none">
                <a:solidFill>
                  <a:srgbClr val="48486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335" name="Google Shape;335;p93"/>
          <p:cNvSpPr txBox="1">
            <a:spLocks noGrp="1"/>
          </p:cNvSpPr>
          <p:nvPr>
            <p:ph type="sldNum" idx="12"/>
          </p:nvPr>
        </p:nvSpPr>
        <p:spPr>
          <a:xfrm>
            <a:off x="4569619" y="4905375"/>
            <a:ext cx="143400" cy="1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50" tIns="19050" rIns="19050" bIns="19050" anchor="t" anchorCtr="0">
            <a:noAutofit/>
          </a:bodyPr>
          <a:lstStyle>
            <a:lvl1pPr marL="101600" marR="0" lvl="0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101600" marR="0" lvl="1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01600" marR="0" lvl="2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01600" marR="0" lvl="3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101600" marR="0" lvl="4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101600" marR="0" lvl="5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101600" marR="0" lvl="6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101600" marR="0" lvl="7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101600" marR="0" lvl="8" indent="-101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Open Sans"/>
              <a:buNone/>
              <a:defRPr sz="600" b="0" i="0" u="none" strike="noStrike" cap="none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marL="101600" lvl="0" indent="-10160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  <p:sldLayoutId id="2147483755" r:id="rId20"/>
    <p:sldLayoutId id="2147483756" r:id="rId21"/>
    <p:sldLayoutId id="2147483757" r:id="rId22"/>
    <p:sldLayoutId id="2147483758" r:id="rId23"/>
    <p:sldLayoutId id="2147483759" r:id="rId24"/>
    <p:sldLayoutId id="2147483760" r:id="rId25"/>
    <p:sldLayoutId id="2147483761" r:id="rId26"/>
    <p:sldLayoutId id="2147483762" r:id="rId27"/>
    <p:sldLayoutId id="2147483763" r:id="rId28"/>
    <p:sldLayoutId id="2147483764" r:id="rId29"/>
    <p:sldLayoutId id="2147483765" r:id="rId3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49291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2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124"/>
          <p:cNvSpPr txBox="1">
            <a:spLocks noGrp="1"/>
          </p:cNvSpPr>
          <p:nvPr>
            <p:ph type="body" idx="4294967295"/>
          </p:nvPr>
        </p:nvSpPr>
        <p:spPr>
          <a:xfrm>
            <a:off x="3582746" y="456902"/>
            <a:ext cx="5046900" cy="42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buNone/>
            </a:pPr>
            <a:r>
              <a:rPr sz="3600" b="1" dirty="0">
                <a:solidFill>
                  <a:schemeClr val="accent4"/>
                </a:solidFill>
                <a:latin typeface="Arial"/>
              </a:rPr>
              <a:t>Vault AI</a:t>
            </a:r>
            <a:r>
              <a:rPr sz="3600" b="1" dirty="0">
                <a:solidFill>
                  <a:schemeClr val="accent6"/>
                </a:solidFill>
                <a:latin typeface="Arial"/>
              </a:rPr>
              <a:t>: AI-Assisted Secrets Management</a:t>
            </a:r>
            <a:endParaRPr lang="en-US" sz="3600" b="1" dirty="0">
              <a:solidFill>
                <a:schemeClr val="accent6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>
              <a:buNone/>
            </a:pPr>
            <a:r>
              <a:rPr lang="en-US" sz="1800" b="1" dirty="0">
                <a:solidFill>
                  <a:schemeClr val="accent6"/>
                </a:solidFill>
                <a:latin typeface="Arial"/>
              </a:rPr>
              <a:t>Abdi Ibrahim</a:t>
            </a:r>
            <a:r>
              <a:rPr lang="en-US" sz="1800" b="1" dirty="0">
                <a:solidFill>
                  <a:schemeClr val="accent6"/>
                </a:solidFill>
                <a:latin typeface="Arial"/>
                <a:cs typeface="Arial"/>
                <a:sym typeface="Arial"/>
              </a:rPr>
              <a:t> - SE</a:t>
            </a:r>
            <a:endParaRPr lang="en-US" sz="1800" b="1" dirty="0">
              <a:solidFill>
                <a:schemeClr val="accent6"/>
              </a:solidFill>
              <a:latin typeface="Arial"/>
            </a:endParaRPr>
          </a:p>
        </p:txBody>
      </p:sp>
      <p:pic>
        <p:nvPicPr>
          <p:cNvPr id="449" name="Google Shape;449;p124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2959" y="2364960"/>
            <a:ext cx="1769539" cy="41358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24"/>
          <p:cNvSpPr/>
          <p:nvPr/>
        </p:nvSpPr>
        <p:spPr>
          <a:xfrm>
            <a:off x="7574907" y="4944807"/>
            <a:ext cx="1480200" cy="10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/>
          <a:p>
            <a:pPr marL="0" marR="0" lvl="0" indent="0" algn="r" rtl="0">
              <a:buNone/>
            </a:pPr>
            <a:r>
              <a:rPr sz="600">
                <a:solidFill>
                  <a:srgbClr val="474953"/>
                </a:solidFill>
                <a:latin typeface="Arial"/>
              </a:rPr>
              <a:t>Technical Demo | 2026</a:t>
            </a:r>
            <a:endParaRPr sz="600" b="0" i="0" u="none" strike="noStrike" cap="none">
              <a:solidFill>
                <a:srgbClr val="47495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0"/>
            <a:ext cx="8229600" cy="9144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Vault AI</a:t>
            </a: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657600" y="2834640"/>
            <a:ext cx="1828800" cy="73152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457200" y="310896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Secrets Management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457200" y="374904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Secure by Design: RBAC &amp; Policy Enforcement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Challenge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57200" y="10972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Traditional Pain Points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57200" y="1463040"/>
            <a:ext cx="3931920" cy="36576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457200" y="164592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Engineers struggle to find secrets across complex hierarchies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Manual navigation through nested paths is error-prone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natural language interface for common operations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Context switching between tools slows productivity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4754880" y="109728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 Risk with AI + Secrets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754880" y="1463040"/>
            <a:ext cx="3931920" cy="36576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4754880" y="1645920"/>
            <a:ext cx="4114800" cy="13716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assistants need guardrails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Users might accidentally access unauthorized data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Privilege escalation concerns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754880" y="3200400"/>
            <a:ext cx="3931920" cy="731520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846320" y="3246120"/>
            <a:ext cx="374904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"AI should help users access secrets they're authorized to see—not bypass security controls"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Vault AI Solution Architecture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371600" y="1097280"/>
            <a:ext cx="6400800" cy="731520"/>
          </a:xfrm>
          <a:prstGeom prst="rect">
            <a:avLst/>
          </a:prstGeom>
          <a:solidFill>
            <a:srgbClr val="F8F7FC"/>
          </a:solidFill>
          <a:ln w="25400">
            <a:solidFill>
              <a:srgbClr val="7B61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1371600" y="1143000"/>
            <a:ext cx="6400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 (React SPA)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1371600" y="146304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authenticates with Vault token stored in sessionStorage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1371600" y="187452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▼ Uses USER'S token ▼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1371600" y="2194560"/>
            <a:ext cx="6400800" cy="731520"/>
          </a:xfrm>
          <a:prstGeom prst="rect">
            <a:avLst/>
          </a:prstGeom>
          <a:solidFill>
            <a:srgbClr val="2D2D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1371600" y="2240280"/>
            <a:ext cx="6400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MCP Proxy + Claude AI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371600" y="256032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Processes natural language → Vault API calls (passes through user token)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371600" y="297180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▼ X-Vault-Token header ▼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1371600" y="3291840"/>
            <a:ext cx="6400800" cy="73152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1371600" y="3337560"/>
            <a:ext cx="6400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HashiCorp Vault Server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1371600" y="3657600"/>
            <a:ext cx="6400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enforcement at API level: Allowed → Returns secret | Denied → 403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1371600" y="4206240"/>
            <a:ext cx="6400800" cy="502920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1463040" y="4251960"/>
            <a:ext cx="621792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Key Insight: AI operations inherit the user's permissions—no privilege escalation possible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Personas - Five Enterprise Roles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5" name="Table 0"/>
          <p:cNvGraphicFramePr>
            <a:graphicFrameLocks noGrp="1"/>
          </p:cNvGraphicFramePr>
          <p:nvPr/>
        </p:nvGraphicFramePr>
        <p:xfrm>
          <a:off x="365760" y="1097280"/>
          <a:ext cx="8412480" cy="32004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5603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7744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5334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Role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6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Team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6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Primary Access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61FF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b="1" dirty="0">
                          <a:solidFill>
                            <a:srgbClr val="FFFFFF"/>
                          </a:solidFill>
                        </a:rPr>
                        <a:t>Restricted From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B6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api-developer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API Team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API Gateway, Third-party APIs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Database secrets, Infrastructure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dba-admin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Database Team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All database credentials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API keys, Cloud infrastructure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security-analyst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Security Team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Certificates, Audit (read-only)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Cannot modify anything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devops-engineer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DevOps Team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Infrastructure, CI/CD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Payment systems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334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platform-engineer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Platform Team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Shared configs, Notifications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solidFill>
                            <a:srgbClr val="000000"/>
                          </a:solidFill>
                        </a:rPr>
                        <a:t>Security secrets, Payments</a:t>
                      </a:r>
                      <a:endParaRPr lang="en-US" sz="12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Example - API Developer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57200" y="105156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They CAN Access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57200" y="1371600"/>
            <a:ext cx="3931920" cy="36576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57200" y="1508760"/>
            <a:ext cx="4114800" cy="256032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548640" y="1600200"/>
            <a:ext cx="3931920" cy="2377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API Gateway - full access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path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"applications/data/api-gateway/*"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capabilities = ["create", "read",
    "update", "delete", "list"]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Third-party APIs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path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"third-party/data/ai/*"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capabilities = ["read", "list"]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4754880" y="105156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EF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They CANNOT Access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754880" y="1371600"/>
            <a:ext cx="3931920" cy="36576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754880" y="1508760"/>
            <a:ext cx="4114800" cy="256032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846320" y="1600200"/>
            <a:ext cx="3931920" cy="23774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Explicit denial - database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path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"applications/data/*/database"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capabilities = ["deny"]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No infrastructure access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path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"infrastructure/*"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capabilities = ["deny"]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2743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Live Demo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2926080" y="228600"/>
            <a:ext cx="1828800" cy="4114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2926080" y="22860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api-developer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57200" y="1005840"/>
            <a:ext cx="822960" cy="256032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457200" y="1005840"/>
            <a:ext cx="822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71600" y="987552"/>
            <a:ext cx="73152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1: Authorized Access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57200" y="1353312"/>
            <a:ext cx="8229600" cy="457200"/>
          </a:xfrm>
          <a:prstGeom prst="rect">
            <a:avLst/>
          </a:prstGeom>
          <a:solidFill>
            <a:srgbClr val="F8F7FC"/>
          </a:solidFill>
          <a:ln w="12700">
            <a:solidFill>
              <a:srgbClr val="7B61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57200" y="1353312"/>
            <a:ext cx="73152" cy="45720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0080" y="1353312"/>
            <a:ext cx="79552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"Show me the API Gateway OAuth configuration"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57200" y="187452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Expected: Returns OAuth client_id, client_secret, endpoints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57200" y="2240280"/>
            <a:ext cx="822960" cy="256032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57200" y="2240280"/>
            <a:ext cx="822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371600" y="2221992"/>
            <a:ext cx="73152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2: Unauthorized Access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57200" y="2587752"/>
            <a:ext cx="8229600" cy="457200"/>
          </a:xfrm>
          <a:prstGeom prst="rect">
            <a:avLst/>
          </a:prstGeom>
          <a:solidFill>
            <a:srgbClr val="F8F7FC"/>
          </a:solidFill>
          <a:ln w="12700">
            <a:solidFill>
              <a:srgbClr val="7B61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57200" y="2587752"/>
            <a:ext cx="73152" cy="45720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40080" y="2587752"/>
            <a:ext cx="79552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"Show me the user-service production database password"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57200" y="310896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Expected: Permission denied error from Vault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57200" y="3474720"/>
            <a:ext cx="822960" cy="256032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57200" y="3474720"/>
            <a:ext cx="822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371600" y="3456432"/>
            <a:ext cx="73152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3: Navigation Restriction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57200" y="3822192"/>
            <a:ext cx="8229600" cy="457200"/>
          </a:xfrm>
          <a:prstGeom prst="rect">
            <a:avLst/>
          </a:prstGeom>
          <a:solidFill>
            <a:srgbClr val="F8F7FC"/>
          </a:solidFill>
          <a:ln w="12700">
            <a:solidFill>
              <a:srgbClr val="7B61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57200" y="3822192"/>
            <a:ext cx="73152" cy="45720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40080" y="3822192"/>
            <a:ext cx="79552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"List all secrets in the infrastructure mount"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57200" y="434340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Expected: Only sees paths they have access to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2743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Live Demo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2926080" y="228600"/>
            <a:ext cx="1828800" cy="4114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2926080" y="22860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dba-admin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57200" y="1005840"/>
            <a:ext cx="822960" cy="256032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457200" y="1005840"/>
            <a:ext cx="822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71600" y="987552"/>
            <a:ext cx="73152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1: Database Access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57200" y="1353312"/>
            <a:ext cx="8229600" cy="457200"/>
          </a:xfrm>
          <a:prstGeom prst="rect">
            <a:avLst/>
          </a:prstGeom>
          <a:solidFill>
            <a:srgbClr val="F8F7FC"/>
          </a:solidFill>
          <a:ln w="12700">
            <a:solidFill>
              <a:srgbClr val="7B61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57200" y="1353312"/>
            <a:ext cx="73152" cy="45720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0080" y="1353312"/>
            <a:ext cx="79552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"Show me all database credentials across services"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57200" y="187452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Expected: Returns database secrets from user-service, payment-service, etc.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57200" y="2240280"/>
            <a:ext cx="822960" cy="256032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57200" y="2240280"/>
            <a:ext cx="822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371600" y="2221992"/>
            <a:ext cx="73152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2: API Key Restriction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57200" y="2587752"/>
            <a:ext cx="8229600" cy="457200"/>
          </a:xfrm>
          <a:prstGeom prst="rect">
            <a:avLst/>
          </a:prstGeom>
          <a:solidFill>
            <a:srgbClr val="F8F7FC"/>
          </a:solidFill>
          <a:ln w="12700">
            <a:solidFill>
              <a:srgbClr val="7B61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57200" y="2587752"/>
            <a:ext cx="73152" cy="45720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40080" y="2587752"/>
            <a:ext cx="79552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"What's the Stripe API key for production?"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57200" y="310896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Expected: Permission denied - DBA doesn't need payment API keys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57200" y="3474720"/>
            <a:ext cx="822960" cy="256032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57200" y="3474720"/>
            <a:ext cx="822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371600" y="3456432"/>
            <a:ext cx="73152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3: Infrastructure Boundary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57200" y="3822192"/>
            <a:ext cx="8229600" cy="457200"/>
          </a:xfrm>
          <a:prstGeom prst="rect">
            <a:avLst/>
          </a:prstGeom>
          <a:solidFill>
            <a:srgbClr val="F8F7FC"/>
          </a:solidFill>
          <a:ln w="12700">
            <a:solidFill>
              <a:srgbClr val="7B61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57200" y="3822192"/>
            <a:ext cx="73152" cy="45720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40080" y="3822192"/>
            <a:ext cx="79552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"Show me the AWS production credentials"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57200" y="434340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Expected: Permission denied - infrastructure secrets restricted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27432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Live Demo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2926080" y="228600"/>
            <a:ext cx="1828800" cy="41148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2926080" y="228600"/>
            <a:ext cx="18288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security-analyst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57200" y="1005840"/>
            <a:ext cx="822960" cy="256032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457200" y="1005840"/>
            <a:ext cx="822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ALLOWED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1371600" y="987552"/>
            <a:ext cx="73152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1: Audit Access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57200" y="1353312"/>
            <a:ext cx="8229600" cy="457200"/>
          </a:xfrm>
          <a:prstGeom prst="rect">
            <a:avLst/>
          </a:prstGeom>
          <a:solidFill>
            <a:srgbClr val="F8F7FC"/>
          </a:solidFill>
          <a:ln w="12700">
            <a:solidFill>
              <a:srgbClr val="7B61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57200" y="1353312"/>
            <a:ext cx="73152" cy="45720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640080" y="1353312"/>
            <a:ext cx="79552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"List all TLS certificates and their expiry dates"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57200" y="187452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Expected: Returns certificate information (read-only)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57200" y="2240280"/>
            <a:ext cx="822960" cy="256032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57200" y="2240280"/>
            <a:ext cx="822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1371600" y="2221992"/>
            <a:ext cx="73152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2: Write Operation Blocked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57200" y="2587752"/>
            <a:ext cx="8229600" cy="457200"/>
          </a:xfrm>
          <a:prstGeom prst="rect">
            <a:avLst/>
          </a:prstGeom>
          <a:solidFill>
            <a:srgbClr val="F8F7FC"/>
          </a:solidFill>
          <a:ln w="12700">
            <a:solidFill>
              <a:srgbClr val="7B61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57200" y="2587752"/>
            <a:ext cx="73152" cy="45720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640080" y="2587752"/>
            <a:ext cx="79552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"Delete the expired Snyk API token"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457200" y="310896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Expected: Permission denied - analyst has read-only access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57200" y="3474720"/>
            <a:ext cx="822960" cy="256032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57200" y="3474720"/>
            <a:ext cx="822960" cy="256032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DENIED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1371600" y="3456432"/>
            <a:ext cx="7315200" cy="292608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3: Cloud Credentials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57200" y="3822192"/>
            <a:ext cx="8229600" cy="457200"/>
          </a:xfrm>
          <a:prstGeom prst="rect">
            <a:avLst/>
          </a:prstGeom>
          <a:solidFill>
            <a:srgbClr val="F8F7FC"/>
          </a:solidFill>
          <a:ln w="12700">
            <a:solidFill>
              <a:srgbClr val="7B61FF"/>
            </a:solidFill>
            <a:prstDash val="solid"/>
          </a:ln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57200" y="3822192"/>
            <a:ext cx="73152" cy="45720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640080" y="3822192"/>
            <a:ext cx="795528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"Show me the AWS root credentials"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457200" y="4343400"/>
            <a:ext cx="82296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Expected: Permission denied - no cloud infrastructure access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Technical Deep Dive - Authorization Flow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457200" y="1005840"/>
            <a:ext cx="320040" cy="320040"/>
          </a:xfrm>
          <a:prstGeom prst="ellipse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3"/>
          <p:cNvSpPr/>
          <p:nvPr/>
        </p:nvSpPr>
        <p:spPr>
          <a:xfrm>
            <a:off x="457200" y="1005840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914400" y="987552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logs into Vault AI with their Vault token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914400" y="1261872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 stored in browser sessionStorage only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57200" y="1536192"/>
            <a:ext cx="320040" cy="320040"/>
          </a:xfrm>
          <a:prstGeom prst="ellipse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457200" y="1536192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2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14400" y="1517904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User sends natural language request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14400" y="1792224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"Show me the production database password"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457200" y="2066544"/>
            <a:ext cx="320040" cy="320040"/>
          </a:xfrm>
          <a:prstGeom prst="ellipse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57200" y="2066544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3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914400" y="2048256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MCP Proxy receives request with user's token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914400" y="2322576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Forwards token in X-Vault-Token header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Shape 14"/>
          <p:cNvSpPr/>
          <p:nvPr/>
        </p:nvSpPr>
        <p:spPr>
          <a:xfrm>
            <a:off x="457200" y="2596896"/>
            <a:ext cx="320040" cy="320040"/>
          </a:xfrm>
          <a:prstGeom prst="ellipse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457200" y="2596896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4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914400" y="2578608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Claude determines which Vault API calls to make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14400" y="2852928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GET /v1/applications/data/user-service/prod/database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57200" y="3127248"/>
            <a:ext cx="320040" cy="320040"/>
          </a:xfrm>
          <a:prstGeom prst="ellipse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457200" y="3127248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5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14400" y="3108960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Vault evaluates request against user's policies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914400" y="3383280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check: Does token have 'read' on this path?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Shape 22"/>
          <p:cNvSpPr/>
          <p:nvPr/>
        </p:nvSpPr>
        <p:spPr>
          <a:xfrm>
            <a:off x="457200" y="3657600"/>
            <a:ext cx="320040" cy="320040"/>
          </a:xfrm>
          <a:prstGeom prst="ellipse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457200" y="3657600"/>
            <a:ext cx="32004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914400" y="3639312"/>
            <a:ext cx="77724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Vault returns result OR 403 Forbidden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914400" y="3913632"/>
            <a:ext cx="7772400" cy="2286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assistant relays result to user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914400" y="4297680"/>
            <a:ext cx="7315200" cy="41148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14400" y="4297680"/>
            <a:ext cx="7315200" cy="4114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token elevation. No policy bypass. No exceptions.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Security Architecture Principles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57200" y="105156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Defense in Depth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57200" y="1371600"/>
            <a:ext cx="3931920" cy="36576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457200" y="150876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Browser Layer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457200" y="1764792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 in sessionStorage only, cleared on close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457200" y="210312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Transport Layer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457200" y="2359152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 only, no token in URLs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457200" y="269748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MCP Proxy Layer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457200" y="2953512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Stateless, no token storage, pass-through only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57200" y="3291840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Vault Layer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457200" y="3547872"/>
            <a:ext cx="4114800" cy="27432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enforcement, audit logging, token TTL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4754880" y="1051560"/>
            <a:ext cx="41148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EF4444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What the AI Cannot Do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4754880" y="1371600"/>
            <a:ext cx="3931920" cy="36576"/>
          </a:xfrm>
          <a:prstGeom prst="rect">
            <a:avLst/>
          </a:prstGeom>
          <a:solidFill>
            <a:srgbClr val="EF44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4754880" y="1508760"/>
            <a:ext cx="4114800" cy="22860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secrets outside user's policy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Escalate privileges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Store or exfiltrate tokens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Bypass Vault's audit logging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Access other users' sessions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7"/>
          <p:cNvSpPr txBox="1">
            <a:spLocks noGrp="1"/>
          </p:cNvSpPr>
          <p:nvPr>
            <p:ph type="body" idx="4294967295"/>
          </p:nvPr>
        </p:nvSpPr>
        <p:spPr>
          <a:xfrm>
            <a:off x="457200" y="1216025"/>
            <a:ext cx="81087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406400" indent="-203200" algn="l" rtl="0">
              <a:lnSpc>
                <a:spcPts val="2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sz="2000">
                <a:solidFill>
                  <a:srgbClr val="000000"/>
                </a:solidFill>
                <a:latin typeface="Arial"/>
              </a:rPr>
              <a:t>Introduction to Vault AI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06400" indent="-20320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2000">
                <a:solidFill>
                  <a:srgbClr val="000000"/>
                </a:solidFill>
                <a:latin typeface="Arial"/>
              </a:rPr>
              <a:t>The Problem with Traditional Vault Management</a:t>
            </a:r>
          </a:p>
          <a:p>
            <a:pPr marL="406400" indent="-20320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2000">
                <a:solidFill>
                  <a:srgbClr val="000000"/>
                </a:solidFill>
                <a:latin typeface="Arial"/>
              </a:rPr>
              <a:t>The Vault AI Solution &amp; Value Proposition</a:t>
            </a:r>
          </a:p>
          <a:p>
            <a:pPr marL="406400" indent="-20320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2000">
                <a:solidFill>
                  <a:srgbClr val="000000"/>
                </a:solidFill>
                <a:latin typeface="Arial"/>
              </a:rPr>
              <a:t>Architecture Overview</a:t>
            </a:r>
          </a:p>
          <a:p>
            <a:pPr marL="406400" indent="-20320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2000">
                <a:solidFill>
                  <a:srgbClr val="000000"/>
                </a:solidFill>
                <a:latin typeface="Arial"/>
              </a:rPr>
              <a:t>Demo Environment &amp; Use Cases</a:t>
            </a:r>
          </a:p>
          <a:p>
            <a:pPr marL="406400" indent="-20320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2000">
                <a:solidFill>
                  <a:srgbClr val="000000"/>
                </a:solidFill>
                <a:latin typeface="Arial"/>
              </a:rPr>
              <a:t>Security Considerations</a:t>
            </a:r>
          </a:p>
          <a:p>
            <a:pPr marL="406400" indent="-203200" algn="l">
              <a:lnSpc>
                <a:spcPts val="2000"/>
              </a:lnSpc>
              <a:spcBef>
                <a:spcPts val="1000"/>
              </a:spcBef>
              <a:spcAft>
                <a:spcPts val="1000"/>
              </a:spcAft>
              <a:buChar char="•"/>
            </a:pPr>
            <a:r>
              <a:rPr sz="2000">
                <a:solidFill>
                  <a:srgbClr val="000000"/>
                </a:solidFill>
                <a:latin typeface="Arial"/>
              </a:rPr>
              <a:t>Next Steps &amp; Q&amp;A</a:t>
            </a:r>
          </a:p>
        </p:txBody>
      </p:sp>
      <p:sp>
        <p:nvSpPr>
          <p:cNvPr id="470" name="Google Shape;470;p127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None/>
            </a:pPr>
            <a:r>
              <a:rPr sz="2400" b="1">
                <a:solidFill>
                  <a:srgbClr val="000000"/>
                </a:solidFill>
                <a:latin typeface="Arial"/>
              </a:rPr>
              <a:t>Agenda</a:t>
            </a:r>
            <a:endParaRPr sz="2400" b="1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 &amp; Compliance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57200" y="1051560"/>
            <a:ext cx="45720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Every AI Operation is Logged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57200" y="1371600"/>
            <a:ext cx="4572000" cy="292608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548640" y="1463040"/>
            <a:ext cx="4389120" cy="27432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{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"type":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"request",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"auth": {
    "policies":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["api-developer"],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"metadata": {
      "username":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"api-developer"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}
  },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"request": {
    "path":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"applications/...",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  "operation": 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"read"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},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F4444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  "response": { "status": 403 }
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E5E7EB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}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5303520" y="1051560"/>
            <a:ext cx="365760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Complete Traceability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5303520" y="1463040"/>
            <a:ext cx="3657600" cy="182880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Who accessed what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When they accessed it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Whether it succeeded or failed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Which policy was applied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request/response details</a:t>
            </a: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5303520" y="3474720"/>
            <a:ext cx="3474720" cy="457200"/>
          </a:xfrm>
          <a:prstGeom prst="rect">
            <a:avLst/>
          </a:prstGeom>
          <a:solidFill>
            <a:srgbClr val="10B981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303520" y="3474720"/>
            <a:ext cx="3474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audit trail as direct API access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Enterprise Benefits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hape 2"/>
          <p:cNvSpPr/>
          <p:nvPr/>
        </p:nvSpPr>
        <p:spPr>
          <a:xfrm>
            <a:off x="365760" y="1005840"/>
            <a:ext cx="2834640" cy="3291840"/>
          </a:xfrm>
          <a:prstGeom prst="rect">
            <a:avLst/>
          </a:prstGeom>
          <a:solidFill>
            <a:srgbClr val="F8F7FC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365760" y="1005840"/>
            <a:ext cx="2834640" cy="73152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502920" y="1143000"/>
            <a:ext cx="25603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Security Teams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502920" y="1554480"/>
            <a:ext cx="2560320" cy="2560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AI doesn't bypass existing Vault policies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Same audit trail as direct API access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new attack surface introduced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Existing security controls respected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3291840" y="1005840"/>
            <a:ext cx="2834640" cy="3291840"/>
          </a:xfrm>
          <a:prstGeom prst="rect">
            <a:avLst/>
          </a:prstGeom>
          <a:solidFill>
            <a:srgbClr val="F8F7FC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3291840" y="1005840"/>
            <a:ext cx="2834640" cy="73152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3429000" y="1143000"/>
            <a:ext cx="25603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Development Teams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3429000" y="1554480"/>
            <a:ext cx="2560320" cy="2560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 language access to authorized secrets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Faster onboarding - ask instead of navigate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Reduced friction while maintaining security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Context-aware assistance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6217920" y="1005840"/>
            <a:ext cx="2834640" cy="3291840"/>
          </a:xfrm>
          <a:prstGeom prst="rect">
            <a:avLst/>
          </a:prstGeom>
          <a:solidFill>
            <a:srgbClr val="F8F7FC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6217920" y="1005840"/>
            <a:ext cx="2834640" cy="73152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6355080" y="1143000"/>
            <a:ext cx="2560320" cy="36576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 Compliance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6355080" y="1554480"/>
            <a:ext cx="2560320" cy="25603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Role-based access control enforced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Audit logs capture all AI operations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Token TTL limits exposure window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100000"/>
              <a:buFontTx/>
              <a:buChar char="•"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1F2937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traceability for auditors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457200"/>
            <a:ext cx="8229600" cy="64008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Summary</a:t>
            </a: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57200" y="1005840"/>
            <a:ext cx="822960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B61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Vault AI: Secure AI-Assisted Secrets Management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57200" y="1645920"/>
            <a:ext cx="4023360" cy="457200"/>
          </a:xfrm>
          <a:prstGeom prst="rect">
            <a:avLst/>
          </a:prstGeom>
          <a:solidFill>
            <a:srgbClr val="2D2D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4"/>
          <p:cNvSpPr/>
          <p:nvPr/>
        </p:nvSpPr>
        <p:spPr>
          <a:xfrm>
            <a:off x="548640" y="1645920"/>
            <a:ext cx="365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914400" y="1645920"/>
            <a:ext cx="3474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Natural Language Interface - Ask for secrets in plain English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Shape 6"/>
          <p:cNvSpPr/>
          <p:nvPr/>
        </p:nvSpPr>
        <p:spPr>
          <a:xfrm>
            <a:off x="4663440" y="1645920"/>
            <a:ext cx="4023360" cy="457200"/>
          </a:xfrm>
          <a:prstGeom prst="rect">
            <a:avLst/>
          </a:prstGeom>
          <a:solidFill>
            <a:srgbClr val="2D2D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xt 7"/>
          <p:cNvSpPr/>
          <p:nvPr/>
        </p:nvSpPr>
        <p:spPr>
          <a:xfrm>
            <a:off x="4754880" y="1645920"/>
            <a:ext cx="365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 8"/>
          <p:cNvSpPr/>
          <p:nvPr/>
        </p:nvSpPr>
        <p:spPr>
          <a:xfrm>
            <a:off x="5120640" y="1645920"/>
            <a:ext cx="3474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Audit Trail - Every operation logged in Vault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Shape 9"/>
          <p:cNvSpPr/>
          <p:nvPr/>
        </p:nvSpPr>
        <p:spPr>
          <a:xfrm>
            <a:off x="457200" y="2194560"/>
            <a:ext cx="4023360" cy="457200"/>
          </a:xfrm>
          <a:prstGeom prst="rect">
            <a:avLst/>
          </a:prstGeom>
          <a:solidFill>
            <a:srgbClr val="2D2D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548640" y="2194560"/>
            <a:ext cx="365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14400" y="2194560"/>
            <a:ext cx="3474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Policy Enforcement - AI inherits user's exact permissions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Shape 12"/>
          <p:cNvSpPr/>
          <p:nvPr/>
        </p:nvSpPr>
        <p:spPr>
          <a:xfrm>
            <a:off x="4663440" y="2194560"/>
            <a:ext cx="4023360" cy="457200"/>
          </a:xfrm>
          <a:prstGeom prst="rect">
            <a:avLst/>
          </a:prstGeom>
          <a:solidFill>
            <a:srgbClr val="2D2D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754880" y="2194560"/>
            <a:ext cx="365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5120640" y="2194560"/>
            <a:ext cx="3474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Session Isolation - Tokens scoped to browser session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Shape 15"/>
          <p:cNvSpPr/>
          <p:nvPr/>
        </p:nvSpPr>
        <p:spPr>
          <a:xfrm>
            <a:off x="457200" y="9144000"/>
            <a:ext cx="4023360" cy="457200"/>
          </a:xfrm>
          <a:prstGeom prst="rect">
            <a:avLst/>
          </a:prstGeom>
          <a:solidFill>
            <a:srgbClr val="2D2D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548640" y="9144000"/>
            <a:ext cx="365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914400" y="9144000"/>
            <a:ext cx="3474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No Privilege Escalation - Token-based auth, no shortcuts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457200" y="9144000"/>
            <a:ext cx="4023360" cy="457200"/>
          </a:xfrm>
          <a:prstGeom prst="rect">
            <a:avLst/>
          </a:prstGeom>
          <a:solidFill>
            <a:srgbClr val="2D2D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548640" y="9144000"/>
            <a:ext cx="365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914400" y="9144000"/>
            <a:ext cx="3474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Full Audit Trail - Every operation logged in Vault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Shape 21"/>
          <p:cNvSpPr/>
          <p:nvPr/>
        </p:nvSpPr>
        <p:spPr>
          <a:xfrm>
            <a:off x="457200" y="9144000"/>
            <a:ext cx="4023360" cy="457200"/>
          </a:xfrm>
          <a:prstGeom prst="rect">
            <a:avLst/>
          </a:prstGeom>
          <a:solidFill>
            <a:srgbClr val="2D2D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548640" y="9144000"/>
            <a:ext cx="365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914400" y="9144000"/>
            <a:ext cx="3474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Session Isolation - Tokens scoped to browser session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Shape 24"/>
          <p:cNvSpPr/>
          <p:nvPr/>
        </p:nvSpPr>
        <p:spPr>
          <a:xfrm>
            <a:off x="457200" y="9144000"/>
            <a:ext cx="4023360" cy="457200"/>
          </a:xfrm>
          <a:prstGeom prst="rect">
            <a:avLst/>
          </a:prstGeom>
          <a:solidFill>
            <a:srgbClr val="2D2D44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548640" y="9144000"/>
            <a:ext cx="36576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✓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Text 26"/>
          <p:cNvSpPr/>
          <p:nvPr/>
        </p:nvSpPr>
        <p:spPr>
          <a:xfrm>
            <a:off x="914400" y="9144000"/>
            <a:ext cx="3474720" cy="45720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Enterprise Ready - Built for production environments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9144000" cy="822960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ext 1"/>
          <p:cNvSpPr/>
          <p:nvPr/>
        </p:nvSpPr>
        <p:spPr>
          <a:xfrm>
            <a:off x="457200" y="182880"/>
            <a:ext cx="8229600" cy="5486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Quick Reference - Token Regeneration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 2"/>
          <p:cNvSpPr/>
          <p:nvPr/>
        </p:nvSpPr>
        <p:spPr>
          <a:xfrm>
            <a:off x="457200" y="1005840"/>
            <a:ext cx="4114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Regenerate Single Token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Shape 3"/>
          <p:cNvSpPr/>
          <p:nvPr/>
        </p:nvSpPr>
        <p:spPr>
          <a:xfrm>
            <a:off x="457200" y="1325880"/>
            <a:ext cx="3931920" cy="36576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hape 4"/>
          <p:cNvSpPr/>
          <p:nvPr/>
        </p:nvSpPr>
        <p:spPr>
          <a:xfrm>
            <a:off x="457200" y="1417320"/>
            <a:ext cx="4114800" cy="128016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Text 5"/>
          <p:cNvSpPr/>
          <p:nvPr/>
        </p:nvSpPr>
        <p:spPr>
          <a:xfrm>
            <a:off x="548640" y="1463040"/>
            <a:ext cx="3931920" cy="118872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Set Vault address
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export VAULT_ADDR=http://localhost:8200
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6B7280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# Get new token
</a:t>
            </a: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vault write -field=token \
  auth/userpass/login/api-developer \
  password=demo-password-123</a:t>
            </a: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 6"/>
          <p:cNvSpPr/>
          <p:nvPr/>
        </p:nvSpPr>
        <p:spPr>
          <a:xfrm>
            <a:off x="457200" y="2834640"/>
            <a:ext cx="4114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Regenerate All Tokens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hape 7"/>
          <p:cNvSpPr/>
          <p:nvPr/>
        </p:nvSpPr>
        <p:spPr>
          <a:xfrm>
            <a:off x="457200" y="3154680"/>
            <a:ext cx="3931920" cy="36576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hape 8"/>
          <p:cNvSpPr/>
          <p:nvPr/>
        </p:nvSpPr>
        <p:spPr>
          <a:xfrm>
            <a:off x="457200" y="3246120"/>
            <a:ext cx="4114800" cy="640080"/>
          </a:xfrm>
          <a:prstGeom prst="rect">
            <a:avLst/>
          </a:prstGeom>
          <a:solidFill>
            <a:srgbClr val="1C1C2E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 9"/>
          <p:cNvSpPr/>
          <p:nvPr/>
        </p:nvSpPr>
        <p:spPr>
          <a:xfrm>
            <a:off x="548640" y="3291840"/>
            <a:ext cx="3931920" cy="54864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10B981"/>
                </a:solidFill>
                <a:effectLst/>
                <a:uLnTx/>
                <a:uFillTx/>
                <a:latin typeface="Courier New" pitchFamily="34" charset="0"/>
                <a:ea typeface="Courier New" pitchFamily="34" charset="-122"/>
                <a:cs typeface="Courier New" pitchFamily="34" charset="-120"/>
              </a:rPr>
              <a:t>./scripts/setup-demo-users.sh
cat scripts/demo-tokens.env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 10"/>
          <p:cNvSpPr/>
          <p:nvPr/>
        </p:nvSpPr>
        <p:spPr>
          <a:xfrm>
            <a:off x="4754880" y="1005840"/>
            <a:ext cx="4114800" cy="320040"/>
          </a:xfrm>
          <a:prstGeom prst="rect">
            <a:avLst/>
          </a:prstGeom>
          <a:noFill/>
          <a:ln/>
        </p:spPr>
        <p:txBody>
          <a:bodyPr wrap="square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1C1C2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 Credentials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Shape 11"/>
          <p:cNvSpPr/>
          <p:nvPr/>
        </p:nvSpPr>
        <p:spPr>
          <a:xfrm>
            <a:off x="4754880" y="1325880"/>
            <a:ext cx="3931920" cy="36576"/>
          </a:xfrm>
          <a:prstGeom prst="rect">
            <a:avLst/>
          </a:prstGeom>
          <a:solidFill>
            <a:srgbClr val="7B61FF"/>
          </a:solidFill>
          <a:ln/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5" name="Table 0"/>
          <p:cNvGraphicFramePr>
            <a:graphicFrameLocks noGrp="1"/>
          </p:cNvGraphicFramePr>
          <p:nvPr/>
        </p:nvGraphicFramePr>
        <p:xfrm>
          <a:off x="4754880" y="1417320"/>
          <a:ext cx="3931920" cy="2286000"/>
        </p:xfrm>
        <a:graphic>
          <a:graphicData uri="http://schemas.openxmlformats.org/drawingml/2006/table">
            <a:tbl>
              <a:tblPr/>
              <a:tblGrid>
                <a:gridCol w="1828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03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Username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1C2E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FFFFFF"/>
                          </a:solidFill>
                        </a:rPr>
                        <a:t>Password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C1C2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7B61FF"/>
                          </a:solidFill>
                        </a:rPr>
                        <a:t>api-developer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demo-password-123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7B61FF"/>
                          </a:solidFill>
                        </a:rPr>
                        <a:t>dba-admin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demo-password-123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7B61FF"/>
                          </a:solidFill>
                        </a:rPr>
                        <a:t>security-analyst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demo-password-123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7B61FF"/>
                          </a:solidFill>
                        </a:rPr>
                        <a:t>devops-engineer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demo-password-123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b="1" dirty="0">
                          <a:solidFill>
                            <a:srgbClr val="7B61FF"/>
                          </a:solidFill>
                        </a:rPr>
                        <a:t>platform-engineer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000" dirty="0">
                          <a:solidFill>
                            <a:srgbClr val="000000"/>
                          </a:solidFill>
                        </a:rPr>
                        <a:t>demo-password-123</a:t>
                      </a:r>
                      <a:endParaRPr lang="en-US" sz="1000" dirty="0"/>
                    </a:p>
                  </a:txBody>
                  <a:tcPr anchor="ctr">
                    <a:lnL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5E7E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6"/>
          <p:cNvSpPr/>
          <p:nvPr/>
        </p:nvSpPr>
        <p:spPr>
          <a:xfrm>
            <a:off x="428475" y="1112874"/>
            <a:ext cx="8003100" cy="432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buNone/>
            </a:pPr>
            <a:r>
              <a:rPr sz="1400" i="1">
                <a:solidFill>
                  <a:srgbClr val="0097A7"/>
                </a:solidFill>
                <a:latin typeface="Arial"/>
              </a:rPr>
              <a:t>Traditional: 6 CLI commands to find a secret | Vault AI: 1 natural language query</a:t>
            </a:r>
            <a:endParaRPr/>
          </a:p>
        </p:txBody>
      </p:sp>
      <p:sp>
        <p:nvSpPr>
          <p:cNvPr id="682" name="Google Shape;682;p146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811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None/>
            </a:pPr>
            <a:r>
              <a:rPr sz="2400" b="1">
                <a:solidFill>
                  <a:srgbClr val="000000"/>
                </a:solidFill>
                <a:latin typeface="Arial"/>
              </a:rPr>
              <a:t>Traditional vs AI-Assisted Comparison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3" name="Google Shape;683;p146"/>
          <p:cNvGraphicFramePr/>
          <p:nvPr/>
        </p:nvGraphicFramePr>
        <p:xfrm>
          <a:off x="428475" y="1705196"/>
          <a:ext cx="8003150" cy="2639745"/>
        </p:xfrm>
        <a:graphic>
          <a:graphicData uri="http://schemas.openxmlformats.org/drawingml/2006/table">
            <a:tbl>
              <a:tblPr>
                <a:noFill/>
                <a:tableStyleId>{507DD99B-2BB4-4398-A326-07AE5B1313AD}</a:tableStyleId>
              </a:tblPr>
              <a:tblGrid>
                <a:gridCol w="20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Business Objective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CY20 Strategic Initiative (</a:t>
                      </a:r>
                      <a:r>
                        <a:rPr lang="en" b="1"/>
                        <a:t>Exec Sponsor)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Risk Detail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725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E-commerce upgrade live on Sept 15th.  </a:t>
                      </a: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Expected to contribute $2M in additional revenue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Cloud migration (CIO)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Eight week best case application delivery cycle time is too slow to support cloud migration and microservice delivery goals (300 apps/services released by September) 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modernization (VP of Operations)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Improve security posture (CISO)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Leakage of secrets during provisioning creates breach risk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4" name="Google Shape;684;p146"/>
          <p:cNvSpPr txBox="1"/>
          <p:nvPr/>
        </p:nvSpPr>
        <p:spPr>
          <a:xfrm>
            <a:off x="200625" y="4504963"/>
            <a:ext cx="8514900" cy="461635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buNone/>
            </a:pPr>
            <a:r>
              <a:rPr sz="1800" b="1" i="1" dirty="0">
                <a:solidFill>
                  <a:srgbClr val="0097A7"/>
                </a:solidFill>
              </a:rPr>
              <a:t>"Show me the user-service production database credentials" - That's it!</a:t>
            </a:r>
            <a:endParaRPr lang="en-US" sz="1800" b="1" i="1" dirty="0">
              <a:solidFill>
                <a:srgbClr val="0097A7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8"/>
          <p:cNvSpPr txBox="1">
            <a:spLocks noGrp="1"/>
          </p:cNvSpPr>
          <p:nvPr>
            <p:ph type="body" idx="4294967295"/>
          </p:nvPr>
        </p:nvSpPr>
        <p:spPr>
          <a:xfrm>
            <a:off x="457200" y="1216025"/>
            <a:ext cx="81087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indent="-18288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User's Vault token required for all operations - AI has no independent access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AI operations respect Vault ACL policies - cannot exceed user permissions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Secret values never logged or sent to AI training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All operations logged in Vault audit log for compliance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spcAft>
                <a:spcPts val="1000"/>
              </a:spcAft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Tokens stored in sessionStorage only - cleared on browser close</a:t>
            </a:r>
          </a:p>
        </p:txBody>
      </p:sp>
      <p:sp>
        <p:nvSpPr>
          <p:cNvPr id="594" name="Google Shape;594;p138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None/>
            </a:pPr>
            <a:r>
              <a:rPr sz="2400" b="1">
                <a:solidFill>
                  <a:srgbClr val="000000"/>
                </a:solidFill>
                <a:latin typeface="Arial"/>
              </a:rPr>
              <a:t>Security Considerations</a:t>
            </a:r>
            <a:endParaRPr sz="2400" b="1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8"/>
          <p:cNvSpPr txBox="1">
            <a:spLocks noGrp="1"/>
          </p:cNvSpPr>
          <p:nvPr>
            <p:ph type="body" idx="4294967295"/>
          </p:nvPr>
        </p:nvSpPr>
        <p:spPr>
          <a:xfrm>
            <a:off x="457200" y="1216025"/>
            <a:ext cx="81087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indent="-18288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Current: KV v2, PKI, Mount Management - fully supported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Next: Transit Engine - Encryption as a Service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Planned: Database Secrets Engine - dynamic credentials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Future: AWS/Cloud Dynamic Credentials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spcAft>
                <a:spcPts val="1000"/>
              </a:spcAft>
              <a:buChar char="•"/>
            </a:pPr>
            <a:r>
              <a:rPr sz="1800" b="1">
                <a:solidFill>
                  <a:srgbClr val="0097A7"/>
                </a:solidFill>
                <a:latin typeface="Arial"/>
              </a:rPr>
              <a:t>Questions?</a:t>
            </a:r>
          </a:p>
        </p:txBody>
      </p:sp>
      <p:sp>
        <p:nvSpPr>
          <p:cNvPr id="594" name="Google Shape;594;p138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None/>
            </a:pPr>
            <a:r>
              <a:rPr sz="2400" b="1">
                <a:solidFill>
                  <a:srgbClr val="000000"/>
                </a:solidFill>
                <a:latin typeface="Arial"/>
              </a:rPr>
              <a:t>Roadmap &amp; Next Steps</a:t>
            </a:r>
            <a:endParaRPr sz="2400" b="1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8"/>
          <p:cNvSpPr txBox="1">
            <a:spLocks noGrp="1"/>
          </p:cNvSpPr>
          <p:nvPr>
            <p:ph type="body" idx="4294967295"/>
          </p:nvPr>
        </p:nvSpPr>
        <p:spPr>
          <a:xfrm>
            <a:off x="457200" y="1216025"/>
            <a:ext cx="81087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indent="-18288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Modern web interface combining traditional Vault API operations with AI-assisted natural language workflows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Natural Language Queries - Ask questions in plain English instead of memorizing CLI commands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Intelligent Discovery - Find secrets across mounts without knowing exact paths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spcAft>
                <a:spcPts val="1000"/>
              </a:spcAft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Hybrid Interface - Traditional UI + AI chat working together seamlessly</a:t>
            </a:r>
          </a:p>
        </p:txBody>
      </p:sp>
      <p:sp>
        <p:nvSpPr>
          <p:cNvPr id="594" name="Google Shape;594;p138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None/>
            </a:pPr>
            <a:r>
              <a:rPr sz="2400" b="1">
                <a:solidFill>
                  <a:srgbClr val="000000"/>
                </a:solidFill>
                <a:latin typeface="Arial"/>
              </a:rPr>
              <a:t>What is Vault AI?</a:t>
            </a:r>
            <a:endParaRPr sz="2400" b="1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46"/>
          <p:cNvSpPr/>
          <p:nvPr/>
        </p:nvSpPr>
        <p:spPr>
          <a:xfrm>
            <a:off x="428475" y="1144846"/>
            <a:ext cx="8003100" cy="4323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buNone/>
            </a:pPr>
            <a:r>
              <a:rPr sz="1400" i="1" dirty="0">
                <a:solidFill>
                  <a:srgbClr val="C00000"/>
                </a:solidFill>
                <a:latin typeface="Arial"/>
              </a:rPr>
              <a:t>Engineers spend </a:t>
            </a:r>
            <a:r>
              <a:rPr lang="en-US" sz="1400" i="1" dirty="0">
                <a:solidFill>
                  <a:srgbClr val="C00000"/>
                </a:solidFill>
                <a:latin typeface="Arial"/>
              </a:rPr>
              <a:t>days</a:t>
            </a:r>
            <a:r>
              <a:rPr sz="1400" i="1" dirty="0">
                <a:solidFill>
                  <a:srgbClr val="C00000"/>
                </a:solidFill>
                <a:latin typeface="Arial"/>
              </a:rPr>
              <a:t> learning Vault CLI syntax and complex API patterns</a:t>
            </a:r>
            <a:endParaRPr dirty="0"/>
          </a:p>
        </p:txBody>
      </p:sp>
      <p:sp>
        <p:nvSpPr>
          <p:cNvPr id="682" name="Google Shape;682;p146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811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None/>
            </a:pPr>
            <a:r>
              <a:rPr sz="2400" b="1">
                <a:solidFill>
                  <a:srgbClr val="000000"/>
                </a:solidFill>
                <a:latin typeface="Arial"/>
              </a:rPr>
              <a:t>Why Change? The Challenge</a:t>
            </a:r>
            <a:endParaRPr sz="2400" b="1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683" name="Google Shape;683;p146"/>
          <p:cNvGraphicFramePr/>
          <p:nvPr>
            <p:extLst>
              <p:ext uri="{D42A27DB-BD31-4B8C-83A1-F6EECF244321}">
                <p14:modId xmlns:p14="http://schemas.microsoft.com/office/powerpoint/2010/main" val="1526460093"/>
              </p:ext>
            </p:extLst>
          </p:nvPr>
        </p:nvGraphicFramePr>
        <p:xfrm>
          <a:off x="428475" y="1705196"/>
          <a:ext cx="8003150" cy="2639745"/>
        </p:xfrm>
        <a:graphic>
          <a:graphicData uri="http://schemas.openxmlformats.org/drawingml/2006/table">
            <a:tbl>
              <a:tblPr>
                <a:noFill/>
                <a:tableStyleId>{507DD99B-2BB4-4398-A326-07AE5B1313AD}</a:tableStyleId>
              </a:tblPr>
              <a:tblGrid>
                <a:gridCol w="2007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4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00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088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Business Objective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FY26 Strategic Initiative (</a:t>
                      </a:r>
                      <a:r>
                        <a:rPr lang="en" b="1" dirty="0"/>
                        <a:t>Exec Sponsor)</a:t>
                      </a:r>
                      <a:endParaRPr sz="14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Risk Detail</a:t>
                      </a:r>
                      <a:endParaRPr sz="1400" b="1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76725">
                <a:tc rowSpan="3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E-commerce upgrade live on Feb 15th.  </a:t>
                      </a:r>
                      <a:r>
                        <a:rPr lang="en" sz="14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Expected to contribute $2M in additional revenue</a:t>
                      </a:r>
                      <a:endParaRPr sz="1400" b="1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Cloud migration (CIO)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Eight week best case application delivery cycle time is too slow to support cloud migration and microservice delivery goals (300 apps/services released by September) 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7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Application modernization (VP of Operations)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67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" sz="14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Improve security posture (CISO)</a:t>
                      </a:r>
                      <a:endParaRPr sz="14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Leakage of secrets during provisioning creates breach risk</a:t>
                      </a:r>
                      <a:endParaRPr sz="14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91425" marR="91425" marT="18275" marB="18275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84" name="Google Shape;684;p146"/>
          <p:cNvSpPr txBox="1"/>
          <p:nvPr/>
        </p:nvSpPr>
        <p:spPr>
          <a:xfrm>
            <a:off x="314550" y="4286100"/>
            <a:ext cx="85149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buNone/>
            </a:pPr>
            <a:r>
              <a:rPr sz="1800" b="1" i="1">
                <a:solidFill>
                  <a:srgbClr val="FF0000"/>
                </a:solidFill>
              </a:rPr>
              <a:t>Path memorization, context switching, discovery difficulty, and onboarding friction slow teams down</a:t>
            </a:r>
            <a:endParaRPr sz="20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148"/>
          <p:cNvSpPr txBox="1">
            <a:spLocks noGrp="1"/>
          </p:cNvSpPr>
          <p:nvPr>
            <p:ph type="body" idx="4294967295"/>
          </p:nvPr>
        </p:nvSpPr>
        <p:spPr>
          <a:xfrm>
            <a:off x="297000" y="-24134"/>
            <a:ext cx="8550000" cy="7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None/>
            </a:pPr>
            <a:r>
              <a:rPr sz="2400" b="1" dirty="0"/>
              <a:t>Why Vault AI? The Value Proposition</a:t>
            </a:r>
            <a:endParaRPr sz="2400" dirty="0"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29" name="Google Shape;729;p148"/>
          <p:cNvGraphicFramePr/>
          <p:nvPr/>
        </p:nvGraphicFramePr>
        <p:xfrm>
          <a:off x="182100" y="1130350"/>
          <a:ext cx="8447550" cy="3273311"/>
        </p:xfrm>
        <a:graphic>
          <a:graphicData uri="http://schemas.openxmlformats.org/drawingml/2006/table">
            <a:tbl>
              <a:tblPr>
                <a:noFill/>
                <a:tableStyleId>{4E223B54-F7AB-44D8-B568-2D06C1BD706B}</a:tableStyleId>
              </a:tblPr>
              <a:tblGrid>
                <a:gridCol w="185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70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2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481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85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027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Initiative Outcome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Current Challenges 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Required Capabilities 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Results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0200">
                <a:tc rowSpan="2"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Rapid Application Delivery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114300" lvl="0" indent="-1206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Helvetica Neue"/>
                        <a:buChar char="●"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300 applications released to cloud</a:t>
                      </a:r>
                      <a:endParaRPr sz="1000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Manual, platform dependent workflow and inspection with email and phone bottlenecks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Ad hoc and inconsistent policy enforcement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Long and variable cycle time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Manual integration points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Terraform Self Service Infrastructure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Repository of standard modules that are made available to developers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Consumed on-demand, as code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780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Inefficiencies managing different systems for secrets, and cryptographic operations across the organization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Vault 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Secrets Management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Single platform for secrets management and data encryption through a CLI, API, and GUI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0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Reduce Risk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  <a:p>
                      <a:pPr marL="114300" lvl="0" indent="-1206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1000"/>
                        <a:buFont typeface="Helvetica Neue"/>
                        <a:buChar char="●"/>
                      </a:pPr>
                      <a:r>
                        <a:rPr lang="en" sz="1000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Zero secrets in plain text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Largely reactive security posture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Developers have read/write access to cloud consoles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Manual provisioning creates inconsistent / insecure environments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Terraform Multi-Cloud Compliance and Management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“Shift left” security posture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Developers are restricted to “read-only” view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Codified policies enforce security, compliance, and operational best practices. 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Policies are enforced against every provision to prevent breaches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02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Support Critical Applications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OSS is community supported (i.e. unsupported)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 b="1">
                          <a:latin typeface="Helvetica Neue"/>
                          <a:ea typeface="Helvetica Neue"/>
                          <a:cs typeface="Helvetica Neue"/>
                          <a:sym typeface="Helvetica Neue"/>
                        </a:rPr>
                        <a:t>24x7 Support</a:t>
                      </a:r>
                      <a:endParaRPr sz="1000" b="1">
                        <a:latin typeface="Helvetica Neue"/>
                        <a:ea typeface="Helvetica Neue"/>
                        <a:cs typeface="Helvetica Neue"/>
                        <a:sym typeface="Helvetica Neue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7F8FA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14300" lvl="0" indent="-1079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SzPts val="800"/>
                        <a:buFont typeface="Open Sans"/>
                        <a:buChar char="●"/>
                      </a:pPr>
                      <a:r>
                        <a:rPr lang="en" sz="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Supported application</a:t>
                      </a:r>
                      <a:endParaRPr sz="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L="38100" marR="38100" marT="38100" marB="38100" anchor="ctr">
                    <a:lnL w="9525" cap="flat" cmpd="sng">
                      <a:solidFill>
                        <a:srgbClr val="D2D4DB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9999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30" name="Google Shape;730;p148"/>
          <p:cNvSpPr/>
          <p:nvPr/>
        </p:nvSpPr>
        <p:spPr>
          <a:xfrm>
            <a:off x="297000" y="687358"/>
            <a:ext cx="8001000" cy="488700"/>
          </a:xfrm>
          <a:prstGeom prst="rect">
            <a:avLst/>
          </a:prstGeom>
          <a:noFill/>
          <a:ln w="9525" cap="flat" cmpd="sng">
            <a:noFill/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buNone/>
            </a:pPr>
            <a:r>
              <a:rPr i="1" dirty="0">
                <a:solidFill>
                  <a:srgbClr val="0097A7"/>
                </a:solidFill>
              </a:rPr>
              <a:t>70% faster secret retrieval | New engineers productive in hours, not </a:t>
            </a:r>
            <a:r>
              <a:rPr lang="en-US" i="1" dirty="0">
                <a:solidFill>
                  <a:srgbClr val="0097A7"/>
                </a:solidFill>
              </a:rPr>
              <a:t>weeks</a:t>
            </a:r>
            <a:endParaRPr sz="1400" i="1" u="none" strike="noStrike" cap="none" dirty="0">
              <a:solidFill>
                <a:srgbClr val="C00000"/>
              </a:solidFill>
            </a:endParaRPr>
          </a:p>
        </p:txBody>
      </p:sp>
      <p:sp>
        <p:nvSpPr>
          <p:cNvPr id="731" name="Google Shape;731;p148"/>
          <p:cNvSpPr txBox="1"/>
          <p:nvPr/>
        </p:nvSpPr>
        <p:spPr>
          <a:xfrm>
            <a:off x="533400" y="4419600"/>
            <a:ext cx="8003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buNone/>
            </a:pPr>
            <a:r>
              <a:rPr sz="2000" b="1" i="1">
                <a:solidFill>
                  <a:srgbClr val="0097A7"/>
                </a:solidFill>
              </a:rPr>
              <a:t>AI validates paths, suggests corrections, and helps discover secrets you didn't know existed!</a:t>
            </a:r>
            <a:endParaRPr sz="2400" b="1" i="1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>
          <a:extLst>
            <a:ext uri="{FF2B5EF4-FFF2-40B4-BE49-F238E27FC236}">
              <a16:creationId xmlns:a16="http://schemas.microsoft.com/office/drawing/2014/main" id="{5D6D0D6D-15B2-4DD5-AA2F-54FCADA869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1C75D3A-1CD9-6583-5D82-8DB2613E87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74" y="876957"/>
            <a:ext cx="5586928" cy="3717321"/>
          </a:xfrm>
          <a:prstGeom prst="rect">
            <a:avLst/>
          </a:prstGeom>
        </p:spPr>
      </p:pic>
      <p:sp>
        <p:nvSpPr>
          <p:cNvPr id="736" name="Google Shape;736;p149">
            <a:extLst>
              <a:ext uri="{FF2B5EF4-FFF2-40B4-BE49-F238E27FC236}">
                <a16:creationId xmlns:a16="http://schemas.microsoft.com/office/drawing/2014/main" id="{2AA66A6D-062C-2BB3-1F06-A3122BC38B5F}"/>
              </a:ext>
            </a:extLst>
          </p:cNvPr>
          <p:cNvSpPr/>
          <p:nvPr/>
        </p:nvSpPr>
        <p:spPr>
          <a:xfrm>
            <a:off x="466725" y="1247775"/>
            <a:ext cx="5010900" cy="188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p149">
            <a:extLst>
              <a:ext uri="{FF2B5EF4-FFF2-40B4-BE49-F238E27FC236}">
                <a16:creationId xmlns:a16="http://schemas.microsoft.com/office/drawing/2014/main" id="{51C820F2-018B-D520-E77A-AD07B8CD60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66725" y="0"/>
            <a:ext cx="466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None/>
            </a:pPr>
            <a:r>
              <a:rPr sz="2400" b="1" dirty="0">
                <a:solidFill>
                  <a:srgbClr val="000000"/>
                </a:solidFill>
                <a:latin typeface="Arial"/>
              </a:rPr>
              <a:t>Architecture Overview</a:t>
            </a:r>
            <a:endParaRPr sz="2400" b="1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40" name="Google Shape;740;p149">
            <a:extLst>
              <a:ext uri="{FF2B5EF4-FFF2-40B4-BE49-F238E27FC236}">
                <a16:creationId xmlns:a16="http://schemas.microsoft.com/office/drawing/2014/main" id="{28010BC6-31AE-8DFC-D69E-A6E28AFFB877}"/>
              </a:ext>
            </a:extLst>
          </p:cNvPr>
          <p:cNvGraphicFramePr/>
          <p:nvPr/>
        </p:nvGraphicFramePr>
        <p:xfrm>
          <a:off x="5727152" y="1255957"/>
          <a:ext cx="2886000" cy="1781420"/>
        </p:xfrm>
        <a:graphic>
          <a:graphicData uri="http://schemas.openxmlformats.org/drawingml/2006/table">
            <a:tbl>
              <a:tblPr>
                <a:noFill/>
                <a:tableStyleId>{507DD99B-2BB4-4398-A326-07AE5B1313AD}</a:tableStyleId>
              </a:tblPr>
              <a:tblGrid>
                <a:gridCol w="15865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99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5950"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Current State Data</a:t>
                      </a:r>
                      <a:endParaRPr sz="900" b="1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9E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b="1" u="none" strike="noStrike" cap="none" dirty="0"/>
                        <a:t>Manual</a:t>
                      </a:r>
                      <a:endParaRPr sz="900" b="1" u="none" strike="noStrike" cap="none" dirty="0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Elapsed Time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8 weeks best case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Labor Hours per request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200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Hourly Labor Cost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$100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Annual requests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35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359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/>
                        <a:t>Monthly Estimated Labor Cost</a:t>
                      </a:r>
                      <a:endParaRPr sz="900" u="none" strike="noStrike" cap="none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900"/>
                        <a:buFont typeface="Arial"/>
                        <a:buNone/>
                      </a:pPr>
                      <a:r>
                        <a:rPr lang="en" sz="900" u="none" strike="noStrike" cap="none" dirty="0"/>
                        <a:t>$58k</a:t>
                      </a:r>
                      <a:endParaRPr sz="900" u="none" strike="noStrike" cap="none" dirty="0"/>
                    </a:p>
                  </a:txBody>
                  <a:tcPr marL="45700" marR="45700" marT="45700" marB="45700" anchor="ctr">
                    <a:lnL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DBFC6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>
                        <a:alpha val="498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41" name="Google Shape;741;p149">
            <a:extLst>
              <a:ext uri="{FF2B5EF4-FFF2-40B4-BE49-F238E27FC236}">
                <a16:creationId xmlns:a16="http://schemas.microsoft.com/office/drawing/2014/main" id="{FCC85172-3B6B-1584-7339-9D256A84BDAE}"/>
              </a:ext>
            </a:extLst>
          </p:cNvPr>
          <p:cNvSpPr txBox="1"/>
          <p:nvPr/>
        </p:nvSpPr>
        <p:spPr>
          <a:xfrm>
            <a:off x="5810191" y="3181620"/>
            <a:ext cx="2886000" cy="14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buNone/>
            </a:pPr>
            <a:r>
              <a:rPr sz="1200" b="1" dirty="0">
                <a:solidFill>
                  <a:srgbClr val="000000"/>
                </a:solidFill>
                <a:latin typeface="Arial"/>
              </a:rPr>
              <a:t>Supported Operations</a:t>
            </a:r>
            <a:endParaRPr lang="en-US" sz="1200" b="1" dirty="0">
              <a:solidFill>
                <a:srgbClr val="000000"/>
              </a:solidFill>
              <a:latin typeface="Arial"/>
            </a:endParaRPr>
          </a:p>
          <a:p>
            <a:pPr marL="0" marR="0" lvl="0" indent="0" algn="l" rtl="0">
              <a:buNone/>
            </a:pPr>
            <a:endParaRPr sz="1200" dirty="0"/>
          </a:p>
          <a:p>
            <a:pPr marL="203200" indent="-101600" algn="l">
              <a:lnSpc>
                <a:spcPts val="1000"/>
              </a:lnSpc>
              <a:buChar char="•"/>
            </a:pPr>
            <a:r>
              <a:rPr sz="1000" dirty="0">
                <a:solidFill>
                  <a:srgbClr val="000000"/>
                </a:solidFill>
                <a:latin typeface="Arial"/>
              </a:rPr>
              <a:t>KV v2: list, read, write, delete, metadata, versions</a:t>
            </a:r>
          </a:p>
          <a:p>
            <a:pPr marL="203200" indent="-101600" algn="l">
              <a:lnSpc>
                <a:spcPts val="1000"/>
              </a:lnSpc>
              <a:spcBef>
                <a:spcPts val="600"/>
              </a:spcBef>
              <a:buChar char="•"/>
            </a:pPr>
            <a:r>
              <a:rPr sz="1000" dirty="0">
                <a:solidFill>
                  <a:srgbClr val="000000"/>
                </a:solidFill>
                <a:latin typeface="Arial"/>
              </a:rPr>
              <a:t>PKI: generate CA, create roles, issue certificates, revoke</a:t>
            </a:r>
          </a:p>
          <a:p>
            <a:pPr marL="203200" indent="-101600" algn="l">
              <a:lnSpc>
                <a:spcPts val="1000"/>
              </a:lnSpc>
              <a:spcBef>
                <a:spcPts val="600"/>
              </a:spcBef>
              <a:buChar char="•"/>
            </a:pPr>
            <a:r>
              <a:rPr sz="1000" dirty="0">
                <a:solidFill>
                  <a:srgbClr val="000000"/>
                </a:solidFill>
                <a:latin typeface="Arial"/>
              </a:rPr>
              <a:t>Mounts: list, enable, disable, tune engines</a:t>
            </a:r>
          </a:p>
          <a:p>
            <a:pPr marL="203200" indent="-101600" algn="l">
              <a:lnSpc>
                <a:spcPts val="1000"/>
              </a:lnSpc>
              <a:spcBef>
                <a:spcPts val="600"/>
              </a:spcBef>
              <a:spcAft>
                <a:spcPts val="600"/>
              </a:spcAft>
              <a:buChar char="•"/>
            </a:pPr>
            <a:r>
              <a:rPr sz="1000" dirty="0">
                <a:solidFill>
                  <a:srgbClr val="000000"/>
                </a:solidFill>
                <a:latin typeface="Arial"/>
              </a:rPr>
              <a:t>Coming: Transit, Database, AWS engines</a:t>
            </a:r>
          </a:p>
        </p:txBody>
      </p:sp>
      <p:sp>
        <p:nvSpPr>
          <p:cNvPr id="746" name="Google Shape;746;p149">
            <a:extLst>
              <a:ext uri="{FF2B5EF4-FFF2-40B4-BE49-F238E27FC236}">
                <a16:creationId xmlns:a16="http://schemas.microsoft.com/office/drawing/2014/main" id="{42B089B7-2EC4-EF92-93E7-09F5F408B4CF}"/>
              </a:ext>
            </a:extLst>
          </p:cNvPr>
          <p:cNvSpPr/>
          <p:nvPr/>
        </p:nvSpPr>
        <p:spPr>
          <a:xfrm>
            <a:off x="7518400" y="764171"/>
            <a:ext cx="1094752" cy="778991"/>
          </a:xfrm>
          <a:prstGeom prst="irregularSeal1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7" name="Google Shape;747;p149">
            <a:extLst>
              <a:ext uri="{FF2B5EF4-FFF2-40B4-BE49-F238E27FC236}">
                <a16:creationId xmlns:a16="http://schemas.microsoft.com/office/drawing/2014/main" id="{E85A494F-12D2-6F16-FED9-C7C7877E0DF9}"/>
              </a:ext>
            </a:extLst>
          </p:cNvPr>
          <p:cNvSpPr txBox="1"/>
          <p:nvPr/>
        </p:nvSpPr>
        <p:spPr>
          <a:xfrm>
            <a:off x="7625763" y="959080"/>
            <a:ext cx="8166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buNone/>
            </a:pPr>
            <a:r>
              <a:rPr sz="800" dirty="0">
                <a:solidFill>
                  <a:srgbClr val="0097A7"/>
                </a:solidFill>
                <a:latin typeface="Open Sans"/>
              </a:rPr>
              <a:t>Direct HTTP API</a:t>
            </a:r>
            <a:endParaRPr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70" name="Google Shape;870;p149">
            <a:extLst>
              <a:ext uri="{FF2B5EF4-FFF2-40B4-BE49-F238E27FC236}">
                <a16:creationId xmlns:a16="http://schemas.microsoft.com/office/drawing/2014/main" id="{287373A8-F008-767D-0B09-20BBFA4B373D}"/>
              </a:ext>
            </a:extLst>
          </p:cNvPr>
          <p:cNvSpPr txBox="1"/>
          <p:nvPr/>
        </p:nvSpPr>
        <p:spPr>
          <a:xfrm>
            <a:off x="369675" y="4664264"/>
            <a:ext cx="86964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/>
            <a:r>
              <a:rPr lang="en-US" sz="1800" b="1" i="1" dirty="0">
                <a:solidFill>
                  <a:srgbClr val="0097A7"/>
                </a:solidFill>
              </a:rPr>
              <a:t>User → </a:t>
            </a:r>
            <a:r>
              <a:rPr sz="1800" b="1" i="1" dirty="0">
                <a:solidFill>
                  <a:srgbClr val="0097A7"/>
                </a:solidFill>
              </a:rPr>
              <a:t>React UI → MCP Proxy → Vault MCP Server → HashiCorp Vault</a:t>
            </a:r>
            <a:endParaRPr sz="2200" b="1" i="1" dirty="0">
              <a:solidFill>
                <a:srgbClr val="FF0000"/>
              </a:solidFill>
            </a:endParaRPr>
          </a:p>
        </p:txBody>
      </p:sp>
      <p:sp>
        <p:nvSpPr>
          <p:cNvPr id="742" name="Google Shape;742;p149">
            <a:extLst>
              <a:ext uri="{FF2B5EF4-FFF2-40B4-BE49-F238E27FC236}">
                <a16:creationId xmlns:a16="http://schemas.microsoft.com/office/drawing/2014/main" id="{89145565-FFEA-57CD-A2A6-1B198444E134}"/>
              </a:ext>
            </a:extLst>
          </p:cNvPr>
          <p:cNvSpPr/>
          <p:nvPr/>
        </p:nvSpPr>
        <p:spPr>
          <a:xfrm>
            <a:off x="-277943" y="2355890"/>
            <a:ext cx="1179949" cy="848934"/>
          </a:xfrm>
          <a:prstGeom prst="irregularSeal1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rgbClr val="FF0000"/>
              </a:solidFill>
            </a:endParaRPr>
          </a:p>
        </p:txBody>
      </p:sp>
      <p:sp>
        <p:nvSpPr>
          <p:cNvPr id="743" name="Google Shape;743;p149">
            <a:extLst>
              <a:ext uri="{FF2B5EF4-FFF2-40B4-BE49-F238E27FC236}">
                <a16:creationId xmlns:a16="http://schemas.microsoft.com/office/drawing/2014/main" id="{CBBE4409-081B-38A6-5BFC-6AFFEBE89901}"/>
              </a:ext>
            </a:extLst>
          </p:cNvPr>
          <p:cNvSpPr txBox="1"/>
          <p:nvPr/>
        </p:nvSpPr>
        <p:spPr>
          <a:xfrm>
            <a:off x="-84469" y="2571750"/>
            <a:ext cx="816600" cy="7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buNone/>
            </a:pPr>
            <a:r>
              <a:rPr sz="800" dirty="0">
                <a:solidFill>
                  <a:srgbClr val="0097A7"/>
                </a:solidFill>
                <a:latin typeface="Open Sans"/>
              </a:rPr>
              <a:t>AI-Assisted Workflows</a:t>
            </a:r>
            <a:endParaRPr sz="8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4" name="Google Shape;744;p149">
            <a:extLst>
              <a:ext uri="{FF2B5EF4-FFF2-40B4-BE49-F238E27FC236}">
                <a16:creationId xmlns:a16="http://schemas.microsoft.com/office/drawing/2014/main" id="{D871A5A2-C584-D6AC-E1C4-583EE0FAB0E6}"/>
              </a:ext>
            </a:extLst>
          </p:cNvPr>
          <p:cNvSpPr/>
          <p:nvPr/>
        </p:nvSpPr>
        <p:spPr>
          <a:xfrm>
            <a:off x="2638110" y="2124234"/>
            <a:ext cx="816600" cy="611383"/>
          </a:xfrm>
          <a:prstGeom prst="irregularSeal1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745" name="Google Shape;745;p149">
            <a:extLst>
              <a:ext uri="{FF2B5EF4-FFF2-40B4-BE49-F238E27FC236}">
                <a16:creationId xmlns:a16="http://schemas.microsoft.com/office/drawing/2014/main" id="{6F9B2719-BDCF-322B-C806-E108E5D2983E}"/>
              </a:ext>
            </a:extLst>
          </p:cNvPr>
          <p:cNvSpPr txBox="1"/>
          <p:nvPr/>
        </p:nvSpPr>
        <p:spPr>
          <a:xfrm>
            <a:off x="2638110" y="2243346"/>
            <a:ext cx="816600" cy="2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buNone/>
            </a:pPr>
            <a:r>
              <a:rPr sz="700" dirty="0">
                <a:solidFill>
                  <a:srgbClr val="0097A7"/>
                </a:solidFill>
                <a:latin typeface="Open Sans"/>
              </a:rPr>
              <a:t>MCP Proxy Layer</a:t>
            </a:r>
            <a:endParaRPr sz="7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" name="Google Shape;744;p149">
            <a:extLst>
              <a:ext uri="{FF2B5EF4-FFF2-40B4-BE49-F238E27FC236}">
                <a16:creationId xmlns:a16="http://schemas.microsoft.com/office/drawing/2014/main" id="{5931BF5D-6791-0E74-4362-F8A0FF7B3220}"/>
              </a:ext>
            </a:extLst>
          </p:cNvPr>
          <p:cNvSpPr/>
          <p:nvPr/>
        </p:nvSpPr>
        <p:spPr>
          <a:xfrm>
            <a:off x="3427729" y="1085530"/>
            <a:ext cx="919513" cy="678491"/>
          </a:xfrm>
          <a:prstGeom prst="irregularSeal1">
            <a:avLst/>
          </a:prstGeom>
          <a:solidFill>
            <a:srgbClr val="FFFFFF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/>
          </a:p>
        </p:txBody>
      </p:sp>
      <p:sp>
        <p:nvSpPr>
          <p:cNvPr id="4" name="Google Shape;745;p149">
            <a:extLst>
              <a:ext uri="{FF2B5EF4-FFF2-40B4-BE49-F238E27FC236}">
                <a16:creationId xmlns:a16="http://schemas.microsoft.com/office/drawing/2014/main" id="{6710A877-1FC1-5300-66EF-274E61E41370}"/>
              </a:ext>
            </a:extLst>
          </p:cNvPr>
          <p:cNvSpPr txBox="1"/>
          <p:nvPr/>
        </p:nvSpPr>
        <p:spPr>
          <a:xfrm>
            <a:off x="3479185" y="1199688"/>
            <a:ext cx="816600" cy="2250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buNone/>
            </a:pPr>
            <a:r>
              <a:rPr lang="en-US" sz="700" dirty="0">
                <a:solidFill>
                  <a:srgbClr val="0097A7"/>
                </a:solidFill>
                <a:latin typeface="Open Sans"/>
              </a:rPr>
              <a:t>Traditional</a:t>
            </a:r>
          </a:p>
          <a:p>
            <a:pPr marL="0" lvl="0" indent="0" algn="ctr" rtl="0">
              <a:buNone/>
            </a:pPr>
            <a:r>
              <a:rPr lang="en-US" sz="700" dirty="0">
                <a:solidFill>
                  <a:srgbClr val="0097A7"/>
                </a:solidFill>
                <a:latin typeface="Open Sans"/>
                <a:ea typeface="Open Sans"/>
                <a:cs typeface="Open Sans"/>
                <a:sym typeface="Open Sans"/>
              </a:rPr>
              <a:t>API Calls</a:t>
            </a:r>
            <a:endParaRPr sz="700" dirty="0">
              <a:solidFill>
                <a:srgbClr val="FF0000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79501664"/>
      </p:ext>
    </p:extLst>
  </p:cSld>
  <p:clrMapOvr>
    <a:masterClrMapping/>
  </p:clrMapOvr>
  <p:transition spd="med"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>
          <a:extLst>
            <a:ext uri="{FF2B5EF4-FFF2-40B4-BE49-F238E27FC236}">
              <a16:creationId xmlns:a16="http://schemas.microsoft.com/office/drawing/2014/main" id="{9471E865-2E14-3804-16FA-CF3B52AA9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49">
            <a:extLst>
              <a:ext uri="{FF2B5EF4-FFF2-40B4-BE49-F238E27FC236}">
                <a16:creationId xmlns:a16="http://schemas.microsoft.com/office/drawing/2014/main" id="{035BB6B6-8325-EEDA-DAA5-06E92DCD543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36840" y="111481"/>
            <a:ext cx="8176312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None/>
            </a:pPr>
            <a:r>
              <a:rPr sz="2400" b="1" dirty="0">
                <a:solidFill>
                  <a:srgbClr val="000000"/>
                </a:solidFill>
                <a:latin typeface="Arial"/>
              </a:rPr>
              <a:t>Architecture Overview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 – Deep Technical View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58D6548-B047-C094-733E-BA4943A43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231" y="792529"/>
            <a:ext cx="7772400" cy="4239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07000"/>
      </p:ext>
    </p:extLst>
  </p:cSld>
  <p:clrMapOvr>
    <a:masterClrMapping/>
  </p:clrMapOvr>
  <p:transition spd="med"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8"/>
          <p:cNvSpPr txBox="1">
            <a:spLocks noGrp="1"/>
          </p:cNvSpPr>
          <p:nvPr>
            <p:ph type="body" idx="4294967295"/>
          </p:nvPr>
        </p:nvSpPr>
        <p:spPr>
          <a:xfrm>
            <a:off x="457200" y="1216025"/>
            <a:ext cx="8108700" cy="20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indent="-18288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6 KV v2 mounts simulating typical enterprise Vault deployment</a:t>
            </a:r>
            <a:endParaRPr sz="20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applications/ - Service secrets by environment (dev, staging, prod)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infrastructure/ - AWS, Kubernetes, Terraform, Docker, Monitoring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teams/ - Platform, Security, DevOps, Data team credentials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third-party/ - AI services, Slack, Stripe, Auth providers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spcAft>
                <a:spcPts val="1000"/>
              </a:spcAft>
              <a:buChar char="•"/>
            </a:pPr>
            <a:r>
              <a:rPr sz="1800">
                <a:solidFill>
                  <a:srgbClr val="000000"/>
                </a:solidFill>
                <a:latin typeface="Arial"/>
              </a:rPr>
              <a:t>60+ secrets across all mounts for realistic testing</a:t>
            </a:r>
          </a:p>
        </p:txBody>
      </p:sp>
      <p:sp>
        <p:nvSpPr>
          <p:cNvPr id="594" name="Google Shape;594;p138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None/>
            </a:pPr>
            <a:r>
              <a:rPr sz="2400" b="1">
                <a:solidFill>
                  <a:srgbClr val="000000"/>
                </a:solidFill>
                <a:latin typeface="Arial"/>
              </a:rPr>
              <a:t>Demo Environment</a:t>
            </a:r>
            <a:endParaRPr sz="2400" b="1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138"/>
          <p:cNvSpPr txBox="1">
            <a:spLocks noGrp="1"/>
          </p:cNvSpPr>
          <p:nvPr>
            <p:ph type="body" idx="4294967295"/>
          </p:nvPr>
        </p:nvSpPr>
        <p:spPr>
          <a:xfrm>
            <a:off x="457200" y="1216024"/>
            <a:ext cx="8108700" cy="264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365760" indent="-182880" algn="l" rtl="0">
              <a:lnSpc>
                <a:spcPts val="2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•"/>
            </a:pPr>
            <a:r>
              <a:rPr sz="1800" dirty="0">
                <a:solidFill>
                  <a:srgbClr val="000000"/>
                </a:solidFill>
                <a:latin typeface="Arial"/>
              </a:rPr>
              <a:t>Secret Discovery - "What secret mounts do we have?"</a:t>
            </a:r>
            <a:endParaRPr sz="20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 dirty="0">
                <a:solidFill>
                  <a:srgbClr val="000000"/>
                </a:solidFill>
                <a:latin typeface="Arial"/>
              </a:rPr>
              <a:t>Reading Secrets - "Show me user-service prod database credentials"</a:t>
            </a:r>
            <a:endParaRPr lang="en-US" sz="1800" dirty="0">
              <a:solidFill>
                <a:srgbClr val="000000"/>
              </a:solidFill>
              <a:latin typeface="Arial"/>
            </a:endParaRPr>
          </a:p>
          <a:p>
            <a:pPr marL="365760" indent="-182880">
              <a:lnSpc>
                <a:spcPts val="2000"/>
              </a:lnSpc>
              <a:spcBef>
                <a:spcPts val="1000"/>
              </a:spcBef>
              <a:buFont typeface="Helvetica Neue"/>
              <a:buChar char="•"/>
            </a:pPr>
            <a:r>
              <a:rPr lang="en-US" sz="1800">
                <a:solidFill>
                  <a:srgbClr val="000000"/>
                </a:solidFill>
                <a:latin typeface="Arial"/>
              </a:rPr>
              <a:t>Cross-referencing - "Which services connect to PostgreSQL?"</a:t>
            </a:r>
            <a:endParaRPr sz="1800" dirty="0">
              <a:solidFill>
                <a:srgbClr val="000000"/>
              </a:solidFill>
              <a:latin typeface="Arial"/>
            </a:endParaRP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 dirty="0">
                <a:solidFill>
                  <a:srgbClr val="000000"/>
                </a:solidFill>
                <a:latin typeface="Arial"/>
              </a:rPr>
              <a:t>Creating Secrets - "Create a secret for inventory-service in dev..."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 dirty="0">
                <a:solidFill>
                  <a:srgbClr val="000000"/>
                </a:solidFill>
                <a:latin typeface="Arial"/>
              </a:rPr>
              <a:t>Bulk Operations - "Find all secrets related to databases"</a:t>
            </a:r>
          </a:p>
          <a:p>
            <a:pPr marL="365760" indent="-182880" algn="l">
              <a:lnSpc>
                <a:spcPts val="2000"/>
              </a:lnSpc>
              <a:spcBef>
                <a:spcPts val="1000"/>
              </a:spcBef>
              <a:buChar char="•"/>
            </a:pPr>
            <a:r>
              <a:rPr sz="1800" dirty="0">
                <a:solidFill>
                  <a:srgbClr val="000000"/>
                </a:solidFill>
                <a:latin typeface="Arial"/>
              </a:rPr>
              <a:t>PKI Management - "Set up internal PKI for microservices"</a:t>
            </a:r>
          </a:p>
        </p:txBody>
      </p:sp>
      <p:sp>
        <p:nvSpPr>
          <p:cNvPr id="594" name="Google Shape;594;p138"/>
          <p:cNvSpPr txBox="1">
            <a:spLocks noGrp="1"/>
          </p:cNvSpPr>
          <p:nvPr>
            <p:ph type="body" idx="4294967295"/>
          </p:nvPr>
        </p:nvSpPr>
        <p:spPr>
          <a:xfrm>
            <a:off x="457200" y="457200"/>
            <a:ext cx="6286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buNone/>
            </a:pPr>
            <a:r>
              <a:rPr sz="2400" b="1" dirty="0">
                <a:solidFill>
                  <a:srgbClr val="000000"/>
                </a:solidFill>
                <a:latin typeface="Arial"/>
              </a:rPr>
              <a:t>Demo Scenarios</a:t>
            </a:r>
            <a:r>
              <a:rPr lang="en-US" sz="2400" b="1" dirty="0">
                <a:solidFill>
                  <a:srgbClr val="000000"/>
                </a:solidFill>
                <a:latin typeface="Arial"/>
              </a:rPr>
              <a:t> with admin/root</a:t>
            </a:r>
            <a:endParaRPr sz="2400" b="1" dirty="0">
              <a:solidFill>
                <a:srgbClr val="D31145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hite">
  <a:themeElements>
    <a:clrScheme name="Custom 37">
      <a:dk1>
        <a:srgbClr val="1562FF"/>
      </a:dk1>
      <a:lt1>
        <a:srgbClr val="0D44CC"/>
      </a:lt1>
      <a:dk2>
        <a:srgbClr val="00BC7F"/>
      </a:dk2>
      <a:lt2>
        <a:srgbClr val="C92070"/>
      </a:lt2>
      <a:accent1>
        <a:srgbClr val="9396A2"/>
      </a:accent1>
      <a:accent2>
        <a:srgbClr val="B6B8C2"/>
      </a:accent2>
      <a:accent3>
        <a:srgbClr val="D2D4DB"/>
      </a:accent3>
      <a:accent4>
        <a:srgbClr val="5E42E9"/>
      </a:accent4>
      <a:accent5>
        <a:srgbClr val="F7F8FA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hite">
  <a:themeElements>
    <a:clrScheme name="Custom 37">
      <a:dk1>
        <a:srgbClr val="1562FF"/>
      </a:dk1>
      <a:lt1>
        <a:srgbClr val="0D44CC"/>
      </a:lt1>
      <a:dk2>
        <a:srgbClr val="00BC7F"/>
      </a:dk2>
      <a:lt2>
        <a:srgbClr val="C92070"/>
      </a:lt2>
      <a:accent1>
        <a:srgbClr val="9396A2"/>
      </a:accent1>
      <a:accent2>
        <a:srgbClr val="B6B8C2"/>
      </a:accent2>
      <a:accent3>
        <a:srgbClr val="D2D4DB"/>
      </a:accent3>
      <a:accent4>
        <a:srgbClr val="5E42E9"/>
      </a:accent4>
      <a:accent5>
        <a:srgbClr val="F7F8FA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White">
  <a:themeElements>
    <a:clrScheme name="Custom 52">
      <a:dk1>
        <a:srgbClr val="1562FF"/>
      </a:dk1>
      <a:lt1>
        <a:srgbClr val="5E42E9"/>
      </a:lt1>
      <a:dk2>
        <a:srgbClr val="C92070"/>
      </a:dk2>
      <a:lt2>
        <a:srgbClr val="00BC7F"/>
      </a:lt2>
      <a:accent1>
        <a:srgbClr val="9396A2"/>
      </a:accent1>
      <a:accent2>
        <a:srgbClr val="B6B8C2"/>
      </a:accent2>
      <a:accent3>
        <a:srgbClr val="D2D4DB"/>
      </a:accent3>
      <a:accent4>
        <a:srgbClr val="0D44CC"/>
      </a:accent4>
      <a:accent5>
        <a:srgbClr val="3B2AA7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White">
  <a:themeElements>
    <a:clrScheme name="Custom 37">
      <a:dk1>
        <a:srgbClr val="1563FF"/>
      </a:dk1>
      <a:lt1>
        <a:srgbClr val="0D44CC"/>
      </a:lt1>
      <a:dk2>
        <a:srgbClr val="00BC7F"/>
      </a:dk2>
      <a:lt2>
        <a:srgbClr val="CA2171"/>
      </a:lt2>
      <a:accent1>
        <a:srgbClr val="7F7F86"/>
      </a:accent1>
      <a:accent2>
        <a:srgbClr val="BDBEC2"/>
      </a:accent2>
      <a:accent3>
        <a:srgbClr val="DCDDE0"/>
      </a:accent3>
      <a:accent4>
        <a:srgbClr val="623CE4"/>
      </a:accent4>
      <a:accent5>
        <a:srgbClr val="F7F7F9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1817</TotalTime>
  <Words>2233</Words>
  <Application>Microsoft Macintosh PowerPoint</Application>
  <PresentationFormat>On-screen Show (16:9)</PresentationFormat>
  <Paragraphs>359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26</vt:i4>
      </vt:variant>
    </vt:vector>
  </HeadingPairs>
  <TitlesOfParts>
    <vt:vector size="42" baseType="lpstr">
      <vt:lpstr>Helvetica Neue Light</vt:lpstr>
      <vt:lpstr>Courier New</vt:lpstr>
      <vt:lpstr>Noto Sans Symbols</vt:lpstr>
      <vt:lpstr>Arial</vt:lpstr>
      <vt:lpstr>Verdana</vt:lpstr>
      <vt:lpstr>Calibri</vt:lpstr>
      <vt:lpstr>Aptos</vt:lpstr>
      <vt:lpstr>Tahoma</vt:lpstr>
      <vt:lpstr>Helvetica Neue</vt:lpstr>
      <vt:lpstr>Open Sans</vt:lpstr>
      <vt:lpstr>Simple Light</vt:lpstr>
      <vt:lpstr>White</vt:lpstr>
      <vt:lpstr>White</vt:lpstr>
      <vt:lpstr>White</vt:lpstr>
      <vt:lpstr>White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Abdi Ibrahim</cp:lastModifiedBy>
  <cp:revision>1</cp:revision>
  <dcterms:modified xsi:type="dcterms:W3CDTF">2026-01-20T03:10:25Z</dcterms:modified>
</cp:coreProperties>
</file>